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9" r:id="rId4"/>
    <p:sldId id="268" r:id="rId5"/>
    <p:sldId id="270" r:id="rId6"/>
    <p:sldId id="260" r:id="rId7"/>
    <p:sldId id="264" r:id="rId8"/>
    <p:sldId id="265" r:id="rId9"/>
    <p:sldId id="266" r:id="rId10"/>
    <p:sldId id="267" r:id="rId11"/>
    <p:sldId id="272" r:id="rId12"/>
    <p:sldId id="257" r:id="rId13"/>
    <p:sldId id="259" r:id="rId14"/>
    <p:sldId id="271" r:id="rId15"/>
    <p:sldId id="26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442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805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022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951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502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082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937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572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119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197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8992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13E66-6FF3-4514-9B50-555E9EEE59ED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E30FC-8D6E-4DDB-9CFE-5E397505AF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46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27.png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Мария\Рабочий стол\добро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03965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b="1" dirty="0" smtClean="0">
                <a:latin typeface="Times New Roman"/>
                <a:ea typeface="Times New Roman"/>
              </a:rPr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27438" y="1536174"/>
            <a:ext cx="566052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kk-KZ" sz="7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Times New Roman"/>
              </a:rPr>
              <a:t>«Ризашылық – </a:t>
            </a:r>
            <a:endParaRPr lang="kk-KZ" sz="72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  <a:ea typeface="Times New Roman"/>
            </a:endParaRPr>
          </a:p>
          <a:p>
            <a:pPr algn="ctr"/>
            <a:r>
              <a:rPr lang="kk-KZ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Times New Roman"/>
              </a:rPr>
              <a:t>мейірімділік</a:t>
            </a:r>
          </a:p>
          <a:p>
            <a:pPr algn="ctr"/>
            <a:r>
              <a:rPr lang="kk-KZ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ea typeface="Times New Roman"/>
              </a:rPr>
              <a:t> бұлағы»</a:t>
            </a:r>
            <a:endParaRPr lang="ru-RU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03965" y="385308"/>
            <a:ext cx="37689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Monotype Corsiva" pitchFamily="66" charset="0"/>
              </a:rPr>
              <a:t>№4 </a:t>
            </a:r>
            <a:r>
              <a:rPr lang="ru-RU" sz="3200" b="1" dirty="0" err="1">
                <a:solidFill>
                  <a:srgbClr val="7030A0"/>
                </a:solidFill>
                <a:latin typeface="Monotype Corsiva" pitchFamily="66" charset="0"/>
              </a:rPr>
              <a:t>арнайы</a:t>
            </a:r>
            <a:r>
              <a:rPr lang="ru-RU" sz="3200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sz="3200" b="1" dirty="0" err="1" smtClean="0">
                <a:solidFill>
                  <a:srgbClr val="7030A0"/>
                </a:solidFill>
                <a:latin typeface="Monotype Corsiva" pitchFamily="66" charset="0"/>
              </a:rPr>
              <a:t>балабақша</a:t>
            </a:r>
            <a:endParaRPr lang="ru-RU" sz="32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03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6809" y="-2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ертикальный свиток 1"/>
          <p:cNvSpPr/>
          <p:nvPr/>
        </p:nvSpPr>
        <p:spPr>
          <a:xfrm>
            <a:off x="490714" y="836712"/>
            <a:ext cx="3860222" cy="5184575"/>
          </a:xfrm>
          <a:prstGeom prst="verticalScroll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k-KZ" sz="1400" b="1" dirty="0">
                <a:solidFill>
                  <a:schemeClr val="tx2"/>
                </a:solidFill>
                <a:latin typeface="Times New Roman"/>
                <a:ea typeface="Times New Roman"/>
              </a:rPr>
              <a:t>Мақсаты:</a:t>
            </a:r>
            <a:r>
              <a:rPr lang="kk-KZ" sz="1400" dirty="0">
                <a:solidFill>
                  <a:schemeClr val="tx2"/>
                </a:solidFill>
                <a:latin typeface="Times New Roman"/>
                <a:ea typeface="Times New Roman"/>
              </a:rPr>
              <a:t> адамгершілік сезімдер мен эмоциялар туралы алғашқы идеяларды қалыптастыру. Жалпыадамзаттық рухани-адамгершілік құндылықтардың бейнесі ретінде адамгершілік мінез-құлық нормалары мен ережелерінің мәні мен мазмұнын балаларға түсіндіру</a:t>
            </a:r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3" name="Вертикальный свиток 2"/>
          <p:cNvSpPr/>
          <p:nvPr/>
        </p:nvSpPr>
        <p:spPr>
          <a:xfrm>
            <a:off x="4427984" y="908720"/>
            <a:ext cx="3678428" cy="5040558"/>
          </a:xfrm>
          <a:prstGeom prst="verticalScroll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kk-KZ" sz="1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Міндеттері:</a:t>
            </a:r>
            <a:r>
              <a:rPr lang="kk-KZ" sz="1400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1100" dirty="0">
              <a:solidFill>
                <a:schemeClr val="tx2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kk-KZ" sz="1000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* Балалардың барлық адамдарға оң көзқарасын қалыптастыру; Аналарға, достарыңызға сүйіспеншілік, құрмет, мейірімділік тәрбиелеу; </a:t>
            </a:r>
            <a:endParaRPr lang="ru-RU" sz="1000" dirty="0">
              <a:solidFill>
                <a:schemeClr val="tx2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kk-KZ" sz="1000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* Баланың игі істер жасауға деген ұмтылысын ынталандыру; Балаларды сәлемдесу және қоштасу сөздерімен, бір-біріне және ересектерге сыпайы қарым-қатынас жасау. </a:t>
            </a:r>
            <a:endParaRPr lang="ru-RU" sz="1000" dirty="0">
              <a:solidFill>
                <a:schemeClr val="tx2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kk-KZ" sz="1000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* Балалардың "жақсылық", "жамандық" ұғымдары туралы олардың адам өміріндегі маңыздылығы туралы түсініктерін дамыту. </a:t>
            </a:r>
            <a:endParaRPr lang="ru-RU" sz="1000" dirty="0">
              <a:solidFill>
                <a:schemeClr val="tx2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kk-KZ" sz="1000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* Балаларды эмоционалды жағдайдың сыртқы көрінісін (ашуланшақтық, немқұрайлылық, қуаныш) ажырата білуге үйрету</a:t>
            </a:r>
            <a:r>
              <a:rPr lang="kk-KZ" sz="1400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. </a:t>
            </a:r>
            <a:endParaRPr lang="ru-RU" sz="1100" dirty="0">
              <a:solidFill>
                <a:schemeClr val="tx2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39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0" y="1701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90128fb7-af1d-45a5-a4d4-b766a235b2b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52565">
            <a:off x="685607" y="2361302"/>
            <a:ext cx="4464834" cy="33486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4fd457db-ed80-4686-a7e6-37b2767913d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41061"/>
            <a:ext cx="3291830" cy="4389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779578"/>
            <a:ext cx="7947176" cy="75405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kk-KZ" sz="2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Ата – аналардың балаларына тілектері «</a:t>
            </a:r>
            <a:r>
              <a:rPr lang="ru-RU" sz="20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Балаға</a:t>
            </a:r>
            <a:r>
              <a:rPr lang="ru-RU" sz="2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ең</a:t>
            </a:r>
            <a:r>
              <a:rPr lang="ru-RU" sz="2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жақсы</a:t>
            </a:r>
            <a:r>
              <a:rPr lang="ru-RU" sz="2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тілек</a:t>
            </a:r>
            <a:r>
              <a:rPr lang="kk-KZ" sz="2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»</a:t>
            </a:r>
            <a:r>
              <a:rPr lang="ru-RU" sz="2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/ 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Calibri"/>
              <a:cs typeface="Times New Roman"/>
            </a:endParaRPr>
          </a:p>
          <a:p>
            <a:pPr algn="ctr"/>
            <a:r>
              <a:rPr lang="ru-RU" sz="2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«Лучшее пожелание ребёнку»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630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477718/5418/v/950/depositphotos_54182973-stock-illustration-daisies-fra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8" y="0"/>
            <a:ext cx="9063935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IMG-20210209-WA0009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60848"/>
            <a:ext cx="7011060" cy="36882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76730" y="692696"/>
            <a:ext cx="7488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800" b="1" dirty="0" smtClean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           «</a:t>
            </a:r>
            <a:r>
              <a:rPr lang="ru-RU" sz="28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Менің</a:t>
            </a:r>
            <a:r>
              <a:rPr lang="ru-RU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отбасым</a:t>
            </a:r>
            <a:r>
              <a:rPr lang="kk-KZ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» </a:t>
            </a:r>
            <a:r>
              <a:rPr lang="ru-RU" sz="28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фотосуреттер</a:t>
            </a:r>
            <a:r>
              <a:rPr lang="ru-RU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kk-KZ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көрмесі</a:t>
            </a:r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./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фото</a:t>
            </a:r>
            <a:r>
              <a:rPr lang="kk-KZ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kk-KZ" sz="2800" b="1" dirty="0" smtClean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   голерея</a:t>
            </a:r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«Моя семья».</a:t>
            </a:r>
            <a:endParaRPr lang="ru-RU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23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2.depositphotos.com/1477718/5418/v/950/depositphotos_54182973-stock-illustration-daisies-fra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8" y="0"/>
            <a:ext cx="9063935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9b2e2790-875f-4eb7-bbb6-979863e0883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6246" b="14951"/>
          <a:stretch/>
        </p:blipFill>
        <p:spPr bwMode="auto">
          <a:xfrm>
            <a:off x="184403" y="2708920"/>
            <a:ext cx="8906200" cy="32021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827584" y="908720"/>
            <a:ext cx="6840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4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«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Жақсылық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бала 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көзімен</a:t>
            </a:r>
            <a:r>
              <a:rPr lang="kk-KZ" sz="24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» 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атты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балалар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мен 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ата-аналардың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бірлескен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суреттер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көрмесі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»/. Выставка совместных рисунков детей и родителей «Добро глазами ребенка»</a:t>
            </a:r>
            <a:endParaRPr lang="ru-RU" sz="2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32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20210204_1620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05012"/>
            <a:ext cx="7632848" cy="49602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91680" y="476672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Аналарға</a:t>
            </a:r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сыйлықтар</a:t>
            </a:r>
            <a: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: Подарки </a:t>
            </a:r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</a:rPr>
              <a:t>для мам: «Ладошка-</a:t>
            </a:r>
            <a:r>
              <a:rPr lang="ru-RU" sz="24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осьминожка</a:t>
            </a:r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</a:rPr>
              <a:t>».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46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777\Desktop\9c3f82ad-6c71-4d5c-8445-f95c0cc4ae1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07" b="20388"/>
          <a:stretch/>
        </p:blipFill>
        <p:spPr bwMode="auto">
          <a:xfrm>
            <a:off x="755576" y="1287042"/>
            <a:ext cx="4183130" cy="42839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777\Desktop\769a9adf-5202-4db1-8114-fe27ccc44a2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55" t="11392" b="16505"/>
          <a:stretch/>
        </p:blipFill>
        <p:spPr bwMode="auto">
          <a:xfrm>
            <a:off x="4788024" y="1287042"/>
            <a:ext cx="3643221" cy="45902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20089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  <a:ln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777\Desktop\ed34a9a0-2f10-43fe-95c4-08d450a103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00339" y="699845"/>
            <a:ext cx="3672408" cy="34613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4098" name="Picture 2" descr="F:\474d5ccc-cbec-452c-b246-37a4e0390d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191" y="2852936"/>
            <a:ext cx="4202793" cy="31455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26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-7899" y="2212"/>
            <a:ext cx="9144000" cy="6857999"/>
          </a:xfrm>
          <a:prstGeom prst="rect">
            <a:avLst/>
          </a:prstGeom>
          <a:noFill/>
          <a:ln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777\Desktop\8c424e5d-3a9e-4c9c-963d-92b26439d8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19714"/>
            <a:ext cx="4283968" cy="3429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777\Desktop\b6bfb48f-a645-4c4f-8080-a625a4c51c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563388" y="2348880"/>
            <a:ext cx="3707906" cy="35010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21" y="1052736"/>
            <a:ext cx="8640960" cy="6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331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-7899" y="0"/>
            <a:ext cx="9144000" cy="6857999"/>
          </a:xfrm>
          <a:prstGeom prst="rect">
            <a:avLst/>
          </a:prstGeom>
          <a:noFill/>
          <a:ln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412776"/>
            <a:ext cx="3880533" cy="43204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C:\Users\777\Desktop\ec804fb2-0ed3-4d07-86ad-7548efc3cbe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342789" y="1186441"/>
            <a:ext cx="3888795" cy="45468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43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0" y="44624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0975b51a-202d-4aa1-a911-e0dec03c2417 (2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24"/>
          <a:stretch/>
        </p:blipFill>
        <p:spPr bwMode="auto">
          <a:xfrm>
            <a:off x="539553" y="1340768"/>
            <a:ext cx="4028370" cy="3600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987f16b1-e110-4640-8265-5aabea8a0b5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2816"/>
            <a:ext cx="3672408" cy="40062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55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НАТАША\IMG-20210204-WA01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21" y="1484784"/>
            <a:ext cx="3506911" cy="46758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НАТАША\IMG-20210204-WA01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909" y="1559466"/>
            <a:ext cx="3442999" cy="45265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72876" y="494731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Тренинг «</a:t>
            </a:r>
            <a:r>
              <a:rPr lang="ru-RU" sz="28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Мейірімділік</a:t>
            </a:r>
            <a:r>
              <a:rPr lang="ru-RU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әлемі</a:t>
            </a:r>
            <a:r>
              <a:rPr lang="kk-KZ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»/</a:t>
            </a:r>
            <a:r>
              <a:rPr lang="kk-KZ" sz="2800" b="1" dirty="0">
                <a:solidFill>
                  <a:srgbClr val="FF0000"/>
                </a:solidFill>
                <a:latin typeface="Monotype Corsiva" pitchFamily="66" charset="0"/>
                <a:ea typeface="Calibri"/>
              </a:rPr>
              <a:t> </a:t>
            </a:r>
            <a:r>
              <a:rPr lang="kk-KZ" sz="2800" b="1" dirty="0" smtClean="0">
                <a:solidFill>
                  <a:srgbClr val="FF0000"/>
                </a:solidFill>
                <a:latin typeface="Monotype Corsiva" pitchFamily="66" charset="0"/>
                <a:ea typeface="Calibri"/>
              </a:rPr>
              <a:t>        «</a:t>
            </a:r>
            <a:r>
              <a:rPr lang="ru-RU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Мир доброты</a:t>
            </a:r>
            <a:r>
              <a:rPr lang="kk-KZ" sz="28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»</a:t>
            </a:r>
            <a:endParaRPr lang="ru-RU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33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НАТАША\IMG-20210204-WA01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51" y="1376049"/>
            <a:ext cx="3707516" cy="45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НАТАША\IMG-20210204-WA017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227600"/>
            <a:ext cx="4065727" cy="47510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863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t.depositphotos.com/2035957/2633/i/950/depositphotos_26333747-stock-photo-frame-of-daisi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t="18977" r="8112" b="20163"/>
          <a:stretch/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F:\66cd1387-4f6d-44a3-a5c5-98ff6cf992d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12976"/>
            <a:ext cx="3802311" cy="28457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a93cb88e-2e35-4d6a-89eb-d52faadc056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92696"/>
            <a:ext cx="4248472" cy="31863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9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t2.depositphotos.com/1477718/5418/v/950/depositphotos_54182973-stock-illustration-daisies-fra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8" y="0"/>
            <a:ext cx="9063935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5776" y="692696"/>
            <a:ext cx="44198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Флеш</a:t>
            </a:r>
            <a:r>
              <a:rPr lang="ru-RU" sz="36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 – моб «</a:t>
            </a:r>
            <a:r>
              <a:rPr lang="ru-RU" sz="3600" b="1" dirty="0" err="1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Ризамыз</a:t>
            </a:r>
            <a:r>
              <a:rPr lang="ru-RU" sz="3600" b="1" dirty="0">
                <a:solidFill>
                  <a:srgbClr val="FF0000"/>
                </a:solidFill>
                <a:latin typeface="Monotype Corsiva" pitchFamily="66" charset="0"/>
                <a:ea typeface="Times New Roman"/>
              </a:rPr>
              <a:t>!»</a:t>
            </a:r>
            <a:endParaRPr lang="ru-RU" sz="36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" name="Picture 2" descr="C:\Users\Наталья\Desktop\IMG-20210209-WA002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172" b="35758"/>
          <a:stretch/>
        </p:blipFill>
        <p:spPr bwMode="auto">
          <a:xfrm>
            <a:off x="328218" y="1844824"/>
            <a:ext cx="4419202" cy="259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Наталья\Desktop\IMG-20210209-WA00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6767" b="36970"/>
          <a:stretch/>
        </p:blipFill>
        <p:spPr bwMode="auto">
          <a:xfrm>
            <a:off x="5014324" y="2780928"/>
            <a:ext cx="3922504" cy="22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33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196</Words>
  <Application>Microsoft Office PowerPoint</Application>
  <PresentationFormat>Экран (4:3)</PresentationFormat>
  <Paragraphs>19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User</cp:lastModifiedBy>
  <cp:revision>22</cp:revision>
  <dcterms:created xsi:type="dcterms:W3CDTF">2021-02-04T06:02:18Z</dcterms:created>
  <dcterms:modified xsi:type="dcterms:W3CDTF">2021-02-09T13:05:15Z</dcterms:modified>
</cp:coreProperties>
</file>