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4"/>
  </p:notesMasterIdLst>
  <p:sldIdLst>
    <p:sldId id="265" r:id="rId2"/>
    <p:sldId id="258" r:id="rId3"/>
    <p:sldId id="256" r:id="rId4"/>
    <p:sldId id="281" r:id="rId5"/>
    <p:sldId id="284" r:id="rId6"/>
    <p:sldId id="278" r:id="rId7"/>
    <p:sldId id="283" r:id="rId8"/>
    <p:sldId id="279" r:id="rId9"/>
    <p:sldId id="261" r:id="rId10"/>
    <p:sldId id="275" r:id="rId11"/>
    <p:sldId id="276" r:id="rId12"/>
    <p:sldId id="280"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1234" y="-3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F206DE-FC1C-4729-BDE1-08D6F5559BE5}"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ru-RU"/>
        </a:p>
      </dgm:t>
    </dgm:pt>
    <dgm:pt modelId="{BAB9C75E-6AEE-4F66-9A0D-532C6B024969}">
      <dgm:prSet phldrT="[Текст]" custT="1"/>
      <dgm:spPr>
        <a:solidFill>
          <a:schemeClr val="accent2">
            <a:lumMod val="60000"/>
            <a:lumOff val="40000"/>
          </a:schemeClr>
        </a:solidFill>
      </dgm:spPr>
      <dgm:t>
        <a:bodyPr/>
        <a:lstStyle/>
        <a:p>
          <a:pPr rtl="0"/>
          <a:r>
            <a:rPr lang="kk-KZ" sz="1400" b="1" dirty="0" smtClean="0">
              <a:solidFill>
                <a:srgbClr val="C00000"/>
              </a:solidFill>
              <a:latin typeface="Times New Roman" pitchFamily="18" charset="0"/>
              <a:cs typeface="Times New Roman" pitchFamily="18" charset="0"/>
            </a:rPr>
            <a:t>ПЕДАГОГТАРДЫҢ НЕГІЗГІ МІНДЕТІ: </a:t>
          </a:r>
          <a:endParaRPr lang="ru-RU" sz="1400" b="1" dirty="0">
            <a:solidFill>
              <a:srgbClr val="002060"/>
            </a:solidFill>
          </a:endParaRPr>
        </a:p>
      </dgm:t>
    </dgm:pt>
    <dgm:pt modelId="{F6840BC2-935A-4882-8878-71B0A02313E7}" type="parTrans" cxnId="{59D0B278-3D93-484C-A99D-754C8E2D1596}">
      <dgm:prSet/>
      <dgm:spPr/>
      <dgm:t>
        <a:bodyPr/>
        <a:lstStyle/>
        <a:p>
          <a:endParaRPr lang="ru-RU"/>
        </a:p>
      </dgm:t>
    </dgm:pt>
    <dgm:pt modelId="{6F831E7A-EA3F-423E-9E28-7AC6F7938B9E}" type="sibTrans" cxnId="{59D0B278-3D93-484C-A99D-754C8E2D1596}">
      <dgm:prSet/>
      <dgm:spPr/>
      <dgm:t>
        <a:bodyPr/>
        <a:lstStyle/>
        <a:p>
          <a:endParaRPr lang="ru-RU"/>
        </a:p>
      </dgm:t>
    </dgm:pt>
    <dgm:pt modelId="{5304BDB8-F4BA-48F0-9132-BBC13C8C727A}">
      <dgm:prSet phldrT="[Текст]" custT="1"/>
      <dgm:spPr>
        <a:solidFill>
          <a:schemeClr val="accent6">
            <a:lumMod val="60000"/>
            <a:lumOff val="40000"/>
          </a:schemeClr>
        </a:solidFill>
      </dgm:spPr>
      <dgm:t>
        <a:bodyPr/>
        <a:lstStyle/>
        <a:p>
          <a:r>
            <a:rPr lang="kk-KZ" sz="2000" dirty="0" smtClean="0">
              <a:solidFill>
                <a:srgbClr val="002060"/>
              </a:solidFill>
              <a:latin typeface="Times New Roman" pitchFamily="18" charset="0"/>
              <a:cs typeface="Times New Roman" pitchFamily="18" charset="0"/>
            </a:rPr>
            <a:t>Әдіс- тәсілдерді дұрыс таңдау</a:t>
          </a:r>
          <a:endParaRPr lang="ru-RU" sz="2000" b="1" dirty="0">
            <a:solidFill>
              <a:srgbClr val="002060"/>
            </a:solidFill>
          </a:endParaRPr>
        </a:p>
      </dgm:t>
    </dgm:pt>
    <dgm:pt modelId="{25EBD06E-ABE3-4FCE-8109-D0FF42DDCE6C}" type="parTrans" cxnId="{3C858124-BFC1-4C7E-8C5B-A9DBE1667685}">
      <dgm:prSet/>
      <dgm:spPr/>
      <dgm:t>
        <a:bodyPr/>
        <a:lstStyle/>
        <a:p>
          <a:endParaRPr lang="ru-RU"/>
        </a:p>
      </dgm:t>
    </dgm:pt>
    <dgm:pt modelId="{D950289E-FE70-4D20-88C9-ACC9083CF893}" type="sibTrans" cxnId="{3C858124-BFC1-4C7E-8C5B-A9DBE1667685}">
      <dgm:prSet/>
      <dgm:spPr/>
      <dgm:t>
        <a:bodyPr/>
        <a:lstStyle/>
        <a:p>
          <a:endParaRPr lang="ru-RU"/>
        </a:p>
      </dgm:t>
    </dgm:pt>
    <dgm:pt modelId="{3F2D9B2F-D439-49CD-A4EA-F230B8E1B837}">
      <dgm:prSet phldrT="[Текст]" custT="1"/>
      <dgm:spPr>
        <a:solidFill>
          <a:schemeClr val="accent2">
            <a:lumMod val="20000"/>
            <a:lumOff val="80000"/>
          </a:schemeClr>
        </a:solidFill>
      </dgm:spPr>
      <dgm:t>
        <a:bodyPr/>
        <a:lstStyle/>
        <a:p>
          <a:r>
            <a:rPr lang="kk-KZ" sz="1800" dirty="0" smtClean="0">
              <a:solidFill>
                <a:srgbClr val="002060"/>
              </a:solidFill>
              <a:latin typeface="Times New Roman" pitchFamily="18" charset="0"/>
              <a:cs typeface="Times New Roman" pitchFamily="18" charset="0"/>
            </a:rPr>
            <a:t>Жаңаша педагогикалық технологияларды дұрыс қолдана білу</a:t>
          </a:r>
          <a:endParaRPr lang="ru-RU" sz="1800" b="1" dirty="0">
            <a:solidFill>
              <a:srgbClr val="002060"/>
            </a:solidFill>
          </a:endParaRPr>
        </a:p>
      </dgm:t>
    </dgm:pt>
    <dgm:pt modelId="{1FC2DE8B-B94C-416C-9718-B9AFF4B63849}" type="parTrans" cxnId="{80FD0FDA-F05D-495C-8CDC-175DA31D586A}">
      <dgm:prSet/>
      <dgm:spPr/>
      <dgm:t>
        <a:bodyPr/>
        <a:lstStyle/>
        <a:p>
          <a:endParaRPr lang="ru-RU"/>
        </a:p>
      </dgm:t>
    </dgm:pt>
    <dgm:pt modelId="{07106245-4750-424B-AEB2-7A7C3A52F689}" type="sibTrans" cxnId="{80FD0FDA-F05D-495C-8CDC-175DA31D586A}">
      <dgm:prSet/>
      <dgm:spPr/>
      <dgm:t>
        <a:bodyPr/>
        <a:lstStyle/>
        <a:p>
          <a:endParaRPr lang="ru-RU"/>
        </a:p>
      </dgm:t>
    </dgm:pt>
    <dgm:pt modelId="{34563368-ABAF-4C20-9622-C292DCFCE7BD}">
      <dgm:prSet phldrT="[Текст]" custT="1"/>
      <dgm:spPr>
        <a:solidFill>
          <a:schemeClr val="accent2">
            <a:lumMod val="40000"/>
            <a:lumOff val="60000"/>
          </a:schemeClr>
        </a:solidFill>
      </dgm:spPr>
      <dgm:t>
        <a:bodyPr/>
        <a:lstStyle/>
        <a:p>
          <a:r>
            <a:rPr lang="kk-KZ" sz="1600" dirty="0" smtClean="0">
              <a:solidFill>
                <a:srgbClr val="002060"/>
              </a:solidFill>
              <a:latin typeface="Times New Roman" pitchFamily="18" charset="0"/>
              <a:cs typeface="Times New Roman" pitchFamily="18" charset="0"/>
            </a:rPr>
            <a:t>Жеке тұлғаның дұрыс дамып қалыптасуы үшін ыңғайлы жағдай жасау</a:t>
          </a:r>
          <a:endParaRPr lang="ru-RU" sz="1600" b="1" dirty="0">
            <a:solidFill>
              <a:srgbClr val="002060"/>
            </a:solidFill>
          </a:endParaRPr>
        </a:p>
      </dgm:t>
    </dgm:pt>
    <dgm:pt modelId="{50F7511E-7466-42C6-B72C-3ACDFF53C11B}" type="parTrans" cxnId="{7E3D855D-6E78-4738-B50A-2701330840C9}">
      <dgm:prSet/>
      <dgm:spPr/>
      <dgm:t>
        <a:bodyPr/>
        <a:lstStyle/>
        <a:p>
          <a:endParaRPr lang="ru-RU"/>
        </a:p>
      </dgm:t>
    </dgm:pt>
    <dgm:pt modelId="{059B0278-3A16-4CAD-ADB0-6D3D7BBF6038}" type="sibTrans" cxnId="{7E3D855D-6E78-4738-B50A-2701330840C9}">
      <dgm:prSet/>
      <dgm:spPr/>
      <dgm:t>
        <a:bodyPr/>
        <a:lstStyle/>
        <a:p>
          <a:endParaRPr lang="ru-RU"/>
        </a:p>
      </dgm:t>
    </dgm:pt>
    <dgm:pt modelId="{8A9FD4E7-B08C-4DA9-9797-87755657D53B}" type="pres">
      <dgm:prSet presAssocID="{B2F206DE-FC1C-4729-BDE1-08D6F5559BE5}" presName="Name0" presStyleCnt="0">
        <dgm:presLayoutVars>
          <dgm:chMax val="1"/>
          <dgm:dir/>
          <dgm:animLvl val="ctr"/>
          <dgm:resizeHandles val="exact"/>
        </dgm:presLayoutVars>
      </dgm:prSet>
      <dgm:spPr/>
      <dgm:t>
        <a:bodyPr/>
        <a:lstStyle/>
        <a:p>
          <a:endParaRPr lang="ru-RU"/>
        </a:p>
      </dgm:t>
    </dgm:pt>
    <dgm:pt modelId="{65DFB660-D7B0-46D7-9FA6-2351C416B738}" type="pres">
      <dgm:prSet presAssocID="{BAB9C75E-6AEE-4F66-9A0D-532C6B024969}" presName="centerShape" presStyleLbl="node0" presStyleIdx="0" presStyleCnt="1" custScaleX="111413" custLinFactNeighborX="1285" custLinFactNeighborY="-2718"/>
      <dgm:spPr/>
      <dgm:t>
        <a:bodyPr/>
        <a:lstStyle/>
        <a:p>
          <a:endParaRPr lang="ru-RU"/>
        </a:p>
      </dgm:t>
    </dgm:pt>
    <dgm:pt modelId="{35BD89E9-383A-4C23-B750-98438B9CD6FB}" type="pres">
      <dgm:prSet presAssocID="{5304BDB8-F4BA-48F0-9132-BBC13C8C727A}" presName="node" presStyleLbl="node1" presStyleIdx="0" presStyleCnt="3" custAng="0" custScaleX="151261" custScaleY="124759">
        <dgm:presLayoutVars>
          <dgm:bulletEnabled val="1"/>
        </dgm:presLayoutVars>
      </dgm:prSet>
      <dgm:spPr/>
      <dgm:t>
        <a:bodyPr/>
        <a:lstStyle/>
        <a:p>
          <a:endParaRPr lang="ru-RU"/>
        </a:p>
      </dgm:t>
    </dgm:pt>
    <dgm:pt modelId="{42F29314-454F-4A72-B6A6-ECCB40E72366}" type="pres">
      <dgm:prSet presAssocID="{5304BDB8-F4BA-48F0-9132-BBC13C8C727A}" presName="dummy" presStyleCnt="0"/>
      <dgm:spPr/>
    </dgm:pt>
    <dgm:pt modelId="{B419091E-D894-4BBF-8486-CBBE728D52A5}" type="pres">
      <dgm:prSet presAssocID="{D950289E-FE70-4D20-88C9-ACC9083CF893}" presName="sibTrans" presStyleLbl="sibTrans2D1" presStyleIdx="0" presStyleCnt="3"/>
      <dgm:spPr/>
      <dgm:t>
        <a:bodyPr/>
        <a:lstStyle/>
        <a:p>
          <a:endParaRPr lang="ru-RU"/>
        </a:p>
      </dgm:t>
    </dgm:pt>
    <dgm:pt modelId="{551557E5-C0F0-4E6C-B426-5C5550191A92}" type="pres">
      <dgm:prSet presAssocID="{3F2D9B2F-D439-49CD-A4EA-F230B8E1B837}" presName="node" presStyleLbl="node1" presStyleIdx="1" presStyleCnt="3" custScaleX="134110" custScaleY="124938">
        <dgm:presLayoutVars>
          <dgm:bulletEnabled val="1"/>
        </dgm:presLayoutVars>
      </dgm:prSet>
      <dgm:spPr/>
      <dgm:t>
        <a:bodyPr/>
        <a:lstStyle/>
        <a:p>
          <a:endParaRPr lang="ru-RU"/>
        </a:p>
      </dgm:t>
    </dgm:pt>
    <dgm:pt modelId="{2A07F8DB-493D-4DA2-B7F6-83A63ACE3566}" type="pres">
      <dgm:prSet presAssocID="{3F2D9B2F-D439-49CD-A4EA-F230B8E1B837}" presName="dummy" presStyleCnt="0"/>
      <dgm:spPr/>
    </dgm:pt>
    <dgm:pt modelId="{324034F7-55D9-4695-8150-9DD5576E2ADC}" type="pres">
      <dgm:prSet presAssocID="{07106245-4750-424B-AEB2-7A7C3A52F689}" presName="sibTrans" presStyleLbl="sibTrans2D1" presStyleIdx="1" presStyleCnt="3"/>
      <dgm:spPr/>
      <dgm:t>
        <a:bodyPr/>
        <a:lstStyle/>
        <a:p>
          <a:endParaRPr lang="ru-RU"/>
        </a:p>
      </dgm:t>
    </dgm:pt>
    <dgm:pt modelId="{7668A1DF-8A4E-4165-AB1E-FEFC171FB91F}" type="pres">
      <dgm:prSet presAssocID="{34563368-ABAF-4C20-9622-C292DCFCE7BD}" presName="node" presStyleLbl="node1" presStyleIdx="2" presStyleCnt="3" custScaleX="142245" custScaleY="123641">
        <dgm:presLayoutVars>
          <dgm:bulletEnabled val="1"/>
        </dgm:presLayoutVars>
      </dgm:prSet>
      <dgm:spPr/>
      <dgm:t>
        <a:bodyPr/>
        <a:lstStyle/>
        <a:p>
          <a:endParaRPr lang="ru-RU"/>
        </a:p>
      </dgm:t>
    </dgm:pt>
    <dgm:pt modelId="{8F822B8F-9033-4790-B6FB-76CED60CA34C}" type="pres">
      <dgm:prSet presAssocID="{34563368-ABAF-4C20-9622-C292DCFCE7BD}" presName="dummy" presStyleCnt="0"/>
      <dgm:spPr/>
    </dgm:pt>
    <dgm:pt modelId="{B38886E3-5829-4B5C-A1F8-2F4A1B78DAB9}" type="pres">
      <dgm:prSet presAssocID="{059B0278-3A16-4CAD-ADB0-6D3D7BBF6038}" presName="sibTrans" presStyleLbl="sibTrans2D1" presStyleIdx="2" presStyleCnt="3" custAng="0" custScaleY="93257" custLinFactNeighborX="-333" custLinFactNeighborY="-2763"/>
      <dgm:spPr/>
      <dgm:t>
        <a:bodyPr/>
        <a:lstStyle/>
        <a:p>
          <a:endParaRPr lang="ru-RU"/>
        </a:p>
      </dgm:t>
    </dgm:pt>
  </dgm:ptLst>
  <dgm:cxnLst>
    <dgm:cxn modelId="{3C858124-BFC1-4C7E-8C5B-A9DBE1667685}" srcId="{BAB9C75E-6AEE-4F66-9A0D-532C6B024969}" destId="{5304BDB8-F4BA-48F0-9132-BBC13C8C727A}" srcOrd="0" destOrd="0" parTransId="{25EBD06E-ABE3-4FCE-8109-D0FF42DDCE6C}" sibTransId="{D950289E-FE70-4D20-88C9-ACC9083CF893}"/>
    <dgm:cxn modelId="{80FD0FDA-F05D-495C-8CDC-175DA31D586A}" srcId="{BAB9C75E-6AEE-4F66-9A0D-532C6B024969}" destId="{3F2D9B2F-D439-49CD-A4EA-F230B8E1B837}" srcOrd="1" destOrd="0" parTransId="{1FC2DE8B-B94C-416C-9718-B9AFF4B63849}" sibTransId="{07106245-4750-424B-AEB2-7A7C3A52F689}"/>
    <dgm:cxn modelId="{38841E1C-1B65-48A6-B819-57C263FEC716}" type="presOf" srcId="{059B0278-3A16-4CAD-ADB0-6D3D7BBF6038}" destId="{B38886E3-5829-4B5C-A1F8-2F4A1B78DAB9}" srcOrd="0" destOrd="0" presId="urn:microsoft.com/office/officeart/2005/8/layout/radial6"/>
    <dgm:cxn modelId="{9427BDCF-77D7-42C9-80D0-BB5047BA8BE8}" type="presOf" srcId="{07106245-4750-424B-AEB2-7A7C3A52F689}" destId="{324034F7-55D9-4695-8150-9DD5576E2ADC}" srcOrd="0" destOrd="0" presId="urn:microsoft.com/office/officeart/2005/8/layout/radial6"/>
    <dgm:cxn modelId="{695691C0-DCC8-45B8-BDB4-EA88B61610AF}" type="presOf" srcId="{5304BDB8-F4BA-48F0-9132-BBC13C8C727A}" destId="{35BD89E9-383A-4C23-B750-98438B9CD6FB}" srcOrd="0" destOrd="0" presId="urn:microsoft.com/office/officeart/2005/8/layout/radial6"/>
    <dgm:cxn modelId="{7E3D855D-6E78-4738-B50A-2701330840C9}" srcId="{BAB9C75E-6AEE-4F66-9A0D-532C6B024969}" destId="{34563368-ABAF-4C20-9622-C292DCFCE7BD}" srcOrd="2" destOrd="0" parTransId="{50F7511E-7466-42C6-B72C-3ACDFF53C11B}" sibTransId="{059B0278-3A16-4CAD-ADB0-6D3D7BBF6038}"/>
    <dgm:cxn modelId="{59D0B278-3D93-484C-A99D-754C8E2D1596}" srcId="{B2F206DE-FC1C-4729-BDE1-08D6F5559BE5}" destId="{BAB9C75E-6AEE-4F66-9A0D-532C6B024969}" srcOrd="0" destOrd="0" parTransId="{F6840BC2-935A-4882-8878-71B0A02313E7}" sibTransId="{6F831E7A-EA3F-423E-9E28-7AC6F7938B9E}"/>
    <dgm:cxn modelId="{B06270E0-C954-4948-9C57-BEFB519C5FE7}" type="presOf" srcId="{34563368-ABAF-4C20-9622-C292DCFCE7BD}" destId="{7668A1DF-8A4E-4165-AB1E-FEFC171FB91F}" srcOrd="0" destOrd="0" presId="urn:microsoft.com/office/officeart/2005/8/layout/radial6"/>
    <dgm:cxn modelId="{4F4997EA-6024-4EF5-B6AD-C61EBF736E58}" type="presOf" srcId="{BAB9C75E-6AEE-4F66-9A0D-532C6B024969}" destId="{65DFB660-D7B0-46D7-9FA6-2351C416B738}" srcOrd="0" destOrd="0" presId="urn:microsoft.com/office/officeart/2005/8/layout/radial6"/>
    <dgm:cxn modelId="{20CD441B-EBED-42FA-8F84-F6D35F88C365}" type="presOf" srcId="{3F2D9B2F-D439-49CD-A4EA-F230B8E1B837}" destId="{551557E5-C0F0-4E6C-B426-5C5550191A92}" srcOrd="0" destOrd="0" presId="urn:microsoft.com/office/officeart/2005/8/layout/radial6"/>
    <dgm:cxn modelId="{B9C04A52-2873-4E6C-BCCB-CA502A5A86CA}" type="presOf" srcId="{D950289E-FE70-4D20-88C9-ACC9083CF893}" destId="{B419091E-D894-4BBF-8486-CBBE728D52A5}" srcOrd="0" destOrd="0" presId="urn:microsoft.com/office/officeart/2005/8/layout/radial6"/>
    <dgm:cxn modelId="{4DAF9A07-3010-4218-94A6-18C79E0E49C8}" type="presOf" srcId="{B2F206DE-FC1C-4729-BDE1-08D6F5559BE5}" destId="{8A9FD4E7-B08C-4DA9-9797-87755657D53B}" srcOrd="0" destOrd="0" presId="urn:microsoft.com/office/officeart/2005/8/layout/radial6"/>
    <dgm:cxn modelId="{4729B450-FBE3-45DE-ABFF-5E642B2B34FD}" type="presParOf" srcId="{8A9FD4E7-B08C-4DA9-9797-87755657D53B}" destId="{65DFB660-D7B0-46D7-9FA6-2351C416B738}" srcOrd="0" destOrd="0" presId="urn:microsoft.com/office/officeart/2005/8/layout/radial6"/>
    <dgm:cxn modelId="{D36838D0-5C02-492C-9F14-4A9DC5B53DFE}" type="presParOf" srcId="{8A9FD4E7-B08C-4DA9-9797-87755657D53B}" destId="{35BD89E9-383A-4C23-B750-98438B9CD6FB}" srcOrd="1" destOrd="0" presId="urn:microsoft.com/office/officeart/2005/8/layout/radial6"/>
    <dgm:cxn modelId="{E402865E-A22F-471B-9B9D-0FECB253579F}" type="presParOf" srcId="{8A9FD4E7-B08C-4DA9-9797-87755657D53B}" destId="{42F29314-454F-4A72-B6A6-ECCB40E72366}" srcOrd="2" destOrd="0" presId="urn:microsoft.com/office/officeart/2005/8/layout/radial6"/>
    <dgm:cxn modelId="{00F108B1-3E13-442F-868E-346CD6EAC3DD}" type="presParOf" srcId="{8A9FD4E7-B08C-4DA9-9797-87755657D53B}" destId="{B419091E-D894-4BBF-8486-CBBE728D52A5}" srcOrd="3" destOrd="0" presId="urn:microsoft.com/office/officeart/2005/8/layout/radial6"/>
    <dgm:cxn modelId="{EABD6DD8-F935-4F8A-B261-41DE6CFBB4D1}" type="presParOf" srcId="{8A9FD4E7-B08C-4DA9-9797-87755657D53B}" destId="{551557E5-C0F0-4E6C-B426-5C5550191A92}" srcOrd="4" destOrd="0" presId="urn:microsoft.com/office/officeart/2005/8/layout/radial6"/>
    <dgm:cxn modelId="{94503BC9-E0E7-463C-AF51-239F3405499F}" type="presParOf" srcId="{8A9FD4E7-B08C-4DA9-9797-87755657D53B}" destId="{2A07F8DB-493D-4DA2-B7F6-83A63ACE3566}" srcOrd="5" destOrd="0" presId="urn:microsoft.com/office/officeart/2005/8/layout/radial6"/>
    <dgm:cxn modelId="{FDC2396D-00F3-4F2F-B55F-14A707C546B2}" type="presParOf" srcId="{8A9FD4E7-B08C-4DA9-9797-87755657D53B}" destId="{324034F7-55D9-4695-8150-9DD5576E2ADC}" srcOrd="6" destOrd="0" presId="urn:microsoft.com/office/officeart/2005/8/layout/radial6"/>
    <dgm:cxn modelId="{320C4290-92BC-498B-8699-9320F2E1F01F}" type="presParOf" srcId="{8A9FD4E7-B08C-4DA9-9797-87755657D53B}" destId="{7668A1DF-8A4E-4165-AB1E-FEFC171FB91F}" srcOrd="7" destOrd="0" presId="urn:microsoft.com/office/officeart/2005/8/layout/radial6"/>
    <dgm:cxn modelId="{B6D78531-F31B-4BAD-A7E9-3C44D131B4C5}" type="presParOf" srcId="{8A9FD4E7-B08C-4DA9-9797-87755657D53B}" destId="{8F822B8F-9033-4790-B6FB-76CED60CA34C}" srcOrd="8" destOrd="0" presId="urn:microsoft.com/office/officeart/2005/8/layout/radial6"/>
    <dgm:cxn modelId="{C99FFDA2-C147-4013-827D-1C4A13F89D9E}" type="presParOf" srcId="{8A9FD4E7-B08C-4DA9-9797-87755657D53B}" destId="{B38886E3-5829-4B5C-A1F8-2F4A1B78DAB9}"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8886E3-5829-4B5C-A1F8-2F4A1B78DAB9}">
      <dsp:nvSpPr>
        <dsp:cNvPr id="0" name=""/>
        <dsp:cNvSpPr/>
      </dsp:nvSpPr>
      <dsp:spPr>
        <a:xfrm>
          <a:off x="1767068" y="878304"/>
          <a:ext cx="4999134" cy="4662042"/>
        </a:xfrm>
        <a:prstGeom prst="blockArc">
          <a:avLst>
            <a:gd name="adj1" fmla="val 9000000"/>
            <a:gd name="adj2" fmla="val 162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24034F7-55D9-4695-8150-9DD5576E2ADC}">
      <dsp:nvSpPr>
        <dsp:cNvPr id="0" name=""/>
        <dsp:cNvSpPr/>
      </dsp:nvSpPr>
      <dsp:spPr>
        <a:xfrm>
          <a:off x="1783715" y="847885"/>
          <a:ext cx="4999134" cy="4999134"/>
        </a:xfrm>
        <a:prstGeom prst="blockArc">
          <a:avLst>
            <a:gd name="adj1" fmla="val 1800000"/>
            <a:gd name="adj2" fmla="val 90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419091E-D894-4BBF-8486-CBBE728D52A5}">
      <dsp:nvSpPr>
        <dsp:cNvPr id="0" name=""/>
        <dsp:cNvSpPr/>
      </dsp:nvSpPr>
      <dsp:spPr>
        <a:xfrm>
          <a:off x="1783715" y="847885"/>
          <a:ext cx="4999134" cy="4999134"/>
        </a:xfrm>
        <a:prstGeom prst="blockArc">
          <a:avLst>
            <a:gd name="adj1" fmla="val 16200000"/>
            <a:gd name="adj2" fmla="val 18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5DFB660-D7B0-46D7-9FA6-2351C416B738}">
      <dsp:nvSpPr>
        <dsp:cNvPr id="0" name=""/>
        <dsp:cNvSpPr/>
      </dsp:nvSpPr>
      <dsp:spPr>
        <a:xfrm>
          <a:off x="3064999" y="2064920"/>
          <a:ext cx="2562065" cy="2299611"/>
        </a:xfrm>
        <a:prstGeom prst="ellipse">
          <a:avLst/>
        </a:prstGeom>
        <a:solidFill>
          <a:schemeClr val="accent2">
            <a:lumMod val="60000"/>
            <a:lumOff val="4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kk-KZ" sz="1400" b="1" kern="1200" dirty="0" smtClean="0">
              <a:solidFill>
                <a:srgbClr val="C00000"/>
              </a:solidFill>
              <a:latin typeface="Times New Roman" pitchFamily="18" charset="0"/>
              <a:cs typeface="Times New Roman" pitchFamily="18" charset="0"/>
            </a:rPr>
            <a:t>ПЕДАГОГТАРДЫҢ НЕГІЗГІ МІНДЕТІ: </a:t>
          </a:r>
          <a:endParaRPr lang="ru-RU" sz="1400" b="1" kern="1200" dirty="0">
            <a:solidFill>
              <a:srgbClr val="002060"/>
            </a:solidFill>
          </a:endParaRPr>
        </a:p>
      </dsp:txBody>
      <dsp:txXfrm>
        <a:off x="3440205" y="2401690"/>
        <a:ext cx="1811653" cy="1626071"/>
      </dsp:txXfrm>
    </dsp:sp>
    <dsp:sp modelId="{35BD89E9-383A-4C23-B750-98438B9CD6FB}">
      <dsp:nvSpPr>
        <dsp:cNvPr id="0" name=""/>
        <dsp:cNvSpPr/>
      </dsp:nvSpPr>
      <dsp:spPr>
        <a:xfrm>
          <a:off x="3065837" y="-98304"/>
          <a:ext cx="2434890" cy="2008280"/>
        </a:xfrm>
        <a:prstGeom prst="ellipse">
          <a:avLst/>
        </a:prstGeom>
        <a:solidFill>
          <a:schemeClr val="accent6">
            <a:lumMod val="60000"/>
            <a:lumOff val="4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kk-KZ" sz="2000" kern="1200" dirty="0" smtClean="0">
              <a:solidFill>
                <a:srgbClr val="002060"/>
              </a:solidFill>
              <a:latin typeface="Times New Roman" pitchFamily="18" charset="0"/>
              <a:cs typeface="Times New Roman" pitchFamily="18" charset="0"/>
            </a:rPr>
            <a:t>Әдіс- тәсілдерді дұрыс таңдау</a:t>
          </a:r>
          <a:endParaRPr lang="ru-RU" sz="2000" b="1" kern="1200" dirty="0">
            <a:solidFill>
              <a:srgbClr val="002060"/>
            </a:solidFill>
          </a:endParaRPr>
        </a:p>
      </dsp:txBody>
      <dsp:txXfrm>
        <a:off x="3422418" y="195802"/>
        <a:ext cx="1721728" cy="1420068"/>
      </dsp:txXfrm>
    </dsp:sp>
    <dsp:sp modelId="{551557E5-C0F0-4E6C-B426-5C5550191A92}">
      <dsp:nvSpPr>
        <dsp:cNvPr id="0" name=""/>
        <dsp:cNvSpPr/>
      </dsp:nvSpPr>
      <dsp:spPr>
        <a:xfrm>
          <a:off x="5318382" y="3562679"/>
          <a:ext cx="2158806" cy="2011161"/>
        </a:xfrm>
        <a:prstGeom prst="ellipse">
          <a:avLst/>
        </a:prstGeom>
        <a:solidFill>
          <a:schemeClr val="accent2">
            <a:lumMod val="20000"/>
            <a:lumOff val="8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kk-KZ" sz="1800" kern="1200" dirty="0" smtClean="0">
              <a:solidFill>
                <a:srgbClr val="002060"/>
              </a:solidFill>
              <a:latin typeface="Times New Roman" pitchFamily="18" charset="0"/>
              <a:cs typeface="Times New Roman" pitchFamily="18" charset="0"/>
            </a:rPr>
            <a:t>Жаңаша педагогикалық технологияларды дұрыс қолдана білу</a:t>
          </a:r>
          <a:endParaRPr lang="ru-RU" sz="1800" b="1" kern="1200" dirty="0">
            <a:solidFill>
              <a:srgbClr val="002060"/>
            </a:solidFill>
          </a:endParaRPr>
        </a:p>
      </dsp:txBody>
      <dsp:txXfrm>
        <a:off x="5634532" y="3857207"/>
        <a:ext cx="1526506" cy="1422105"/>
      </dsp:txXfrm>
    </dsp:sp>
    <dsp:sp modelId="{7668A1DF-8A4E-4165-AB1E-FEFC171FB91F}">
      <dsp:nvSpPr>
        <dsp:cNvPr id="0" name=""/>
        <dsp:cNvSpPr/>
      </dsp:nvSpPr>
      <dsp:spPr>
        <a:xfrm>
          <a:off x="1023901" y="3573118"/>
          <a:ext cx="2289757" cy="1990283"/>
        </a:xfrm>
        <a:prstGeom prst="ellipse">
          <a:avLst/>
        </a:prstGeom>
        <a:solidFill>
          <a:schemeClr val="accent2">
            <a:lumMod val="40000"/>
            <a:lumOff val="6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kk-KZ" sz="1600" kern="1200" dirty="0" smtClean="0">
              <a:solidFill>
                <a:srgbClr val="002060"/>
              </a:solidFill>
              <a:latin typeface="Times New Roman" pitchFamily="18" charset="0"/>
              <a:cs typeface="Times New Roman" pitchFamily="18" charset="0"/>
            </a:rPr>
            <a:t>Жеке тұлғаның дұрыс дамып қалыптасуы үшін ыңғайлы жағдай жасау</a:t>
          </a:r>
          <a:endParaRPr lang="ru-RU" sz="1600" b="1" kern="1200" dirty="0">
            <a:solidFill>
              <a:srgbClr val="002060"/>
            </a:solidFill>
          </a:endParaRPr>
        </a:p>
      </dsp:txBody>
      <dsp:txXfrm>
        <a:off x="1359228" y="3864588"/>
        <a:ext cx="1619103" cy="1407343"/>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D79FF8-AA5B-43D3-8D7A-0310C1E90BB9}" type="datetimeFigureOut">
              <a:rPr lang="ru-RU" smtClean="0"/>
              <a:t>03.09.2021</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7DAB6D-8FF7-4764-9A3C-BD1A4CF0D06C}" type="slidenum">
              <a:rPr lang="ru-RU" smtClean="0"/>
              <a:t>‹#›</a:t>
            </a:fld>
            <a:endParaRPr lang="ru-RU"/>
          </a:p>
        </p:txBody>
      </p:sp>
    </p:spTree>
    <p:extLst>
      <p:ext uri="{BB962C8B-B14F-4D97-AF65-F5344CB8AC3E}">
        <p14:creationId xmlns:p14="http://schemas.microsoft.com/office/powerpoint/2010/main" val="28082067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S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fld id="{5B106E36-FD25-4E2D-B0AA-010F637433A0}" type="datetimeFigureOut">
              <a:rPr lang="ru-RU" smtClean="0"/>
              <a:pPr/>
              <a:t>03.09.2021</a:t>
            </a:fld>
            <a:endParaRPr lang="ru-RU"/>
          </a:p>
        </p:txBody>
      </p:sp>
      <p:sp>
        <p:nvSpPr>
          <p:cNvPr id="5" name="Footer Placeholder 4"/>
          <p:cNvSpPr>
            <a:spLocks noGrp="1"/>
          </p:cNvSpPr>
          <p:nvPr>
            <p:ph type="ftr" sz="quarter" idx="11"/>
          </p:nvPr>
        </p:nvSpPr>
        <p:spPr>
          <a:xfrm>
            <a:off x="1921934" y="5054602"/>
            <a:ext cx="4064860" cy="279400"/>
          </a:xfrm>
        </p:spPr>
        <p:txBody>
          <a:bodyPr/>
          <a:lstStyle/>
          <a:p>
            <a:endParaRPr lang="ru-RU"/>
          </a:p>
        </p:txBody>
      </p:sp>
      <p:sp>
        <p:nvSpPr>
          <p:cNvPr id="6" name="Slide Number Placeholder 5"/>
          <p:cNvSpPr>
            <a:spLocks noGrp="1"/>
          </p:cNvSpPr>
          <p:nvPr>
            <p:ph type="sldNum" sz="quarter" idx="12"/>
          </p:nvPr>
        </p:nvSpPr>
        <p:spPr>
          <a:xfrm>
            <a:off x="6817317" y="5054602"/>
            <a:ext cx="413483" cy="279400"/>
          </a:xfrm>
        </p:spPr>
        <p:txBody>
          <a:bodyPr/>
          <a:lstStyle/>
          <a:p>
            <a:fld id="{725C68B6-61C2-468F-89AB-4B9F7531AA68}" type="slidenum">
              <a:rPr lang="ru-RU" smtClean="0"/>
              <a:pPr/>
              <a:t>‹#›</a:t>
            </a:fld>
            <a:endParaRPr lang="ru-RU"/>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55240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2634339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16513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957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2599538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25C68B6-61C2-468F-89AB-4B9F7531AA68}" type="slidenum">
              <a:rPr lang="ru-RU" smtClean="0"/>
              <a:pPr/>
              <a:t>‹#›</a:t>
            </a:fld>
            <a:endParaRPr lang="ru-RU"/>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55875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25C68B6-61C2-468F-89AB-4B9F7531AA68}" type="slidenum">
              <a:rPr lang="ru-RU" smtClean="0"/>
              <a:pPr/>
              <a:t>‹#›</a:t>
            </a:fld>
            <a:endParaRPr lang="ru-RU"/>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44890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93770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60782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1629200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8280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06955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236275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14389705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4"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094602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1"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376073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33237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B106E36-FD25-4E2D-B0AA-010F637433A0}" type="datetimeFigureOut">
              <a:rPr lang="ru-RU" smtClean="0"/>
              <a:pPr/>
              <a:t>03.09.2021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635982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S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B106E36-FD25-4E2D-B0AA-010F637433A0}" type="datetimeFigureOut">
              <a:rPr lang="ru-RU" smtClean="0"/>
              <a:pPr/>
              <a:t>03.09.2021</a:t>
            </a:fld>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25C68B6-61C2-468F-89AB-4B9F7531AA68}" type="slidenum">
              <a:rPr lang="ru-RU" smtClean="0"/>
              <a:pPr/>
              <a:t>‹#›</a:t>
            </a:fld>
            <a:endParaRPr lang="ru-RU"/>
          </a:p>
        </p:txBody>
      </p:sp>
    </p:spTree>
    <p:extLst>
      <p:ext uri="{BB962C8B-B14F-4D97-AF65-F5344CB8AC3E}">
        <p14:creationId xmlns:p14="http://schemas.microsoft.com/office/powerpoint/2010/main" val="36084975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slide" Target="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slide" Target="slide8.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User\Рабочий стол\shablony_prezentaziy_1.jpg"/>
          <p:cNvPicPr>
            <a:picLocks noChangeAspect="1" noChangeArrowheads="1"/>
          </p:cNvPicPr>
          <p:nvPr/>
        </p:nvPicPr>
        <p:blipFill>
          <a:blip r:embed="rId2"/>
          <a:srcRect/>
          <a:stretch>
            <a:fillRect/>
          </a:stretch>
        </p:blipFill>
        <p:spPr bwMode="auto">
          <a:xfrm>
            <a:off x="-406093" y="-138950"/>
            <a:ext cx="9763126" cy="7296150"/>
          </a:xfrm>
          <a:prstGeom prst="rect">
            <a:avLst/>
          </a:prstGeom>
          <a:noFill/>
        </p:spPr>
      </p:pic>
      <p:sp>
        <p:nvSpPr>
          <p:cNvPr id="2049" name="Rectangle 1"/>
          <p:cNvSpPr>
            <a:spLocks noChangeArrowheads="1"/>
          </p:cNvSpPr>
          <p:nvPr/>
        </p:nvSpPr>
        <p:spPr bwMode="auto">
          <a:xfrm>
            <a:off x="857223" y="2492896"/>
            <a:ext cx="7929618" cy="11695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2800" b="1"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a:t>
            </a:r>
            <a:r>
              <a:rPr kumimoji="0" lang="kk-KZ" sz="2800" b="1"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a:t>
            </a:r>
            <a:r>
              <a:rPr kumimoji="0" lang="kk-KZ" sz="2400" b="1"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МЕКТЕПКЕ </a:t>
            </a:r>
            <a:r>
              <a:rPr kumimoji="0" lang="kk-KZ" sz="2400" b="1"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ДЕЙІНГІ ОҚЫТУ МЕН ТӘРБИЕЛЕУ  ҮРДІСІНДЕ </a:t>
            </a:r>
            <a:r>
              <a:rPr kumimoji="0" lang="kk-KZ" sz="2400" b="1" u="none" strike="noStrike" cap="none" normalizeH="0" dirty="0" smtClean="0">
                <a:ln>
                  <a:noFill/>
                </a:ln>
                <a:solidFill>
                  <a:srgbClr val="C00000"/>
                </a:solidFill>
                <a:effectLst/>
                <a:latin typeface="Times New Roman" pitchFamily="18" charset="0"/>
                <a:ea typeface="Calibri" pitchFamily="34" charset="0"/>
                <a:cs typeface="Times New Roman" pitchFamily="18" charset="0"/>
              </a:rPr>
              <a:t> </a:t>
            </a:r>
            <a:r>
              <a:rPr kumimoji="0" lang="kk-KZ" sz="2400" b="1"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ТРИЗ ТЕХНОЛОГИЯСЫН </a:t>
            </a:r>
            <a:r>
              <a:rPr kumimoji="0" lang="kk-KZ" sz="2400" b="1"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ҚОЛДАНУ»</a:t>
            </a:r>
            <a:r>
              <a:rPr kumimoji="0" lang="kk-KZ" sz="2400" b="1" u="none" strike="noStrike" cap="none" normalizeH="0" dirty="0" smtClean="0">
                <a:ln>
                  <a:noFill/>
                </a:ln>
                <a:solidFill>
                  <a:srgbClr val="C00000"/>
                </a:solidFill>
                <a:effectLst/>
                <a:latin typeface="Times New Roman" pitchFamily="18" charset="0"/>
                <a:ea typeface="Calibri" pitchFamily="34" charset="0"/>
                <a:cs typeface="Times New Roman" pitchFamily="18" charset="0"/>
              </a:rPr>
              <a:t> </a:t>
            </a:r>
            <a:endParaRPr kumimoji="0" lang="ru-RU" sz="2400" b="1" u="none" strike="noStrike" cap="none" normalizeH="0" baseline="0" dirty="0" smtClean="0">
              <a:ln>
                <a:noFill/>
              </a:ln>
              <a:solidFill>
                <a:srgbClr val="C0000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b="1" u="none" strike="noStrike" cap="none" normalizeH="0" baseline="0" dirty="0" smtClean="0">
              <a:ln>
                <a:noFill/>
              </a:ln>
              <a:solidFill>
                <a:srgbClr val="C00000"/>
              </a:solidFill>
              <a:effectLst/>
              <a:latin typeface="Arial" pitchFamily="34" charset="0"/>
            </a:endParaRPr>
          </a:p>
        </p:txBody>
      </p:sp>
      <p:sp>
        <p:nvSpPr>
          <p:cNvPr id="2" name="TextBox 1"/>
          <p:cNvSpPr txBox="1"/>
          <p:nvPr/>
        </p:nvSpPr>
        <p:spPr>
          <a:xfrm>
            <a:off x="3079818" y="0"/>
            <a:ext cx="2810385" cy="400110"/>
          </a:xfrm>
          <a:prstGeom prst="rect">
            <a:avLst/>
          </a:prstGeom>
          <a:noFill/>
        </p:spPr>
        <p:txBody>
          <a:bodyPr wrap="none" rtlCol="0">
            <a:spAutoFit/>
          </a:bodyPr>
          <a:lstStyle/>
          <a:p>
            <a:r>
              <a:rPr lang="kk-KZ" sz="2000" b="1" i="1" dirty="0" smtClean="0">
                <a:solidFill>
                  <a:srgbClr val="0070C0"/>
                </a:solidFill>
                <a:latin typeface="Times New Roman" panose="02020603050405020304" pitchFamily="18" charset="0"/>
                <a:cs typeface="Times New Roman" panose="02020603050405020304" pitchFamily="18" charset="0"/>
              </a:rPr>
              <a:t>№4 Арнайы балабақша</a:t>
            </a:r>
            <a:endParaRPr lang="ru-RU" sz="2000" b="1" i="1" dirty="0">
              <a:solidFill>
                <a:srgbClr val="0070C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1955127" y="4759722"/>
            <a:ext cx="5679888" cy="461665"/>
          </a:xfrm>
          <a:prstGeom prst="rect">
            <a:avLst/>
          </a:prstGeom>
          <a:noFill/>
        </p:spPr>
        <p:txBody>
          <a:bodyPr wrap="none" rtlCol="0">
            <a:spAutoFit/>
          </a:bodyPr>
          <a:lstStyle/>
          <a:p>
            <a:r>
              <a:rPr lang="kk-KZ" sz="2400" b="1" i="1" dirty="0" smtClean="0">
                <a:solidFill>
                  <a:srgbClr val="0070C0"/>
                </a:solidFill>
                <a:latin typeface="Times New Roman" panose="02020603050405020304" pitchFamily="18" charset="0"/>
                <a:cs typeface="Times New Roman" panose="02020603050405020304" pitchFamily="18" charset="0"/>
              </a:rPr>
              <a:t>Мұғалім-дефектолог</a:t>
            </a:r>
            <a:r>
              <a:rPr lang="kk-KZ" sz="2400" b="1" i="1" dirty="0" smtClean="0">
                <a:solidFill>
                  <a:srgbClr val="0070C0"/>
                </a:solidFill>
                <a:latin typeface="Times New Roman" panose="02020603050405020304" pitchFamily="18" charset="0"/>
                <a:cs typeface="Times New Roman" panose="02020603050405020304" pitchFamily="18" charset="0"/>
              </a:rPr>
              <a:t>: </a:t>
            </a:r>
            <a:r>
              <a:rPr lang="kk-KZ" sz="2400" b="1" i="1" dirty="0" smtClean="0">
                <a:solidFill>
                  <a:srgbClr val="0070C0"/>
                </a:solidFill>
                <a:latin typeface="Times New Roman" panose="02020603050405020304" pitchFamily="18" charset="0"/>
                <a:cs typeface="Times New Roman" panose="02020603050405020304" pitchFamily="18" charset="0"/>
              </a:rPr>
              <a:t>Жумагалиева Г.Ж.</a:t>
            </a:r>
            <a:endParaRPr lang="ru-RU" sz="2400" b="1" i="1" dirty="0">
              <a:solidFill>
                <a:srgbClr val="0070C0"/>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2344720" y="1536591"/>
            <a:ext cx="4954625" cy="707886"/>
          </a:xfrm>
          <a:prstGeom prst="rect">
            <a:avLst/>
          </a:prstGeom>
          <a:noFill/>
        </p:spPr>
        <p:txBody>
          <a:bodyPr wrap="none" rtlCol="0">
            <a:spAutoFit/>
          </a:bodyPr>
          <a:lstStyle/>
          <a:p>
            <a:pPr algn="ctr"/>
            <a:r>
              <a:rPr lang="kk-KZ" sz="2800" b="1" dirty="0" smtClean="0">
                <a:solidFill>
                  <a:srgbClr val="C00000"/>
                </a:solidFill>
                <a:latin typeface="Times New Roman" panose="02020603050405020304" pitchFamily="18" charset="0"/>
                <a:cs typeface="Times New Roman" panose="02020603050405020304" pitchFamily="18" charset="0"/>
              </a:rPr>
              <a:t>ӨТШТ (ТРИЗ)</a:t>
            </a:r>
          </a:p>
          <a:p>
            <a:pPr algn="ctr"/>
            <a:r>
              <a:rPr lang="kk-KZ" sz="1200" b="1" dirty="0" smtClean="0">
                <a:solidFill>
                  <a:srgbClr val="C00000"/>
                </a:solidFill>
                <a:latin typeface="Times New Roman" panose="02020603050405020304" pitchFamily="18" charset="0"/>
                <a:cs typeface="Times New Roman" panose="02020603050405020304" pitchFamily="18" charset="0"/>
              </a:rPr>
              <a:t> (ӨНЕРТАПҚЫШТЫҚ ТАПСЫРМАЛАРДЫ ШЕШУ ТЕОРИЯСЫ)</a:t>
            </a:r>
            <a:endParaRPr lang="ru-RU" sz="1200" b="1" dirty="0">
              <a:solidFill>
                <a:srgbClr val="C0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3779911" y="6704111"/>
            <a:ext cx="1871025" cy="307777"/>
          </a:xfrm>
          <a:prstGeom prst="rect">
            <a:avLst/>
          </a:prstGeom>
          <a:noFill/>
        </p:spPr>
        <p:txBody>
          <a:bodyPr wrap="none" rtlCol="0">
            <a:spAutoFit/>
          </a:bodyPr>
          <a:lstStyle/>
          <a:p>
            <a:r>
              <a:rPr lang="kk-KZ" sz="1400" b="1" i="1" dirty="0" smtClean="0">
                <a:solidFill>
                  <a:srgbClr val="0070C0"/>
                </a:solidFill>
                <a:latin typeface="Times New Roman" panose="02020603050405020304" pitchFamily="18" charset="0"/>
                <a:cs typeface="Times New Roman" panose="02020603050405020304" pitchFamily="18" charset="0"/>
              </a:rPr>
              <a:t>2020-2021 </a:t>
            </a:r>
            <a:r>
              <a:rPr lang="kk-KZ" sz="1400" b="1" i="1" dirty="0" smtClean="0">
                <a:solidFill>
                  <a:srgbClr val="0070C0"/>
                </a:solidFill>
                <a:latin typeface="Times New Roman" panose="02020603050405020304" pitchFamily="18" charset="0"/>
                <a:cs typeface="Times New Roman" panose="02020603050405020304" pitchFamily="18" charset="0"/>
              </a:rPr>
              <a:t>оқу жылы</a:t>
            </a:r>
            <a:endParaRPr lang="ru-RU" sz="1400" b="1" i="1" dirty="0">
              <a:solidFill>
                <a:srgbClr val="0070C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170"/>
    </mc:Choice>
    <mc:Fallback xmlns="">
      <p:transition spd="slow" advTm="217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User\Рабочий стол\shablony_prezentaziy_1.jpg"/>
          <p:cNvPicPr>
            <a:picLocks noChangeAspect="1" noChangeArrowheads="1"/>
          </p:cNvPicPr>
          <p:nvPr/>
        </p:nvPicPr>
        <p:blipFill>
          <a:blip r:embed="rId2"/>
          <a:srcRect/>
          <a:stretch>
            <a:fillRect/>
          </a:stretch>
        </p:blipFill>
        <p:spPr bwMode="auto">
          <a:xfrm>
            <a:off x="-309563" y="-219075"/>
            <a:ext cx="9763126" cy="7296150"/>
          </a:xfrm>
          <a:prstGeom prst="rect">
            <a:avLst/>
          </a:prstGeom>
          <a:noFill/>
        </p:spPr>
      </p:pic>
      <p:sp>
        <p:nvSpPr>
          <p:cNvPr id="3" name="Прямоугольник 2"/>
          <p:cNvSpPr/>
          <p:nvPr/>
        </p:nvSpPr>
        <p:spPr>
          <a:xfrm>
            <a:off x="500034" y="548680"/>
            <a:ext cx="8643966" cy="4985980"/>
          </a:xfrm>
          <a:prstGeom prst="rect">
            <a:avLst/>
          </a:prstGeom>
        </p:spPr>
        <p:txBody>
          <a:bodyPr wrap="square">
            <a:spAutoFit/>
          </a:bodyPr>
          <a:lstStyle/>
          <a:p>
            <a:pPr fontAlgn="base">
              <a:spcBef>
                <a:spcPct val="0"/>
              </a:spcBef>
              <a:spcAft>
                <a:spcPct val="0"/>
              </a:spcAft>
            </a:pPr>
            <a:r>
              <a:rPr lang="kk-KZ" dirty="0" smtClean="0">
                <a:solidFill>
                  <a:srgbClr val="002060"/>
                </a:solidFill>
                <a:latin typeface="Times New Roman" pitchFamily="18" charset="0"/>
                <a:ea typeface="Calibri" pitchFamily="34" charset="0"/>
                <a:cs typeface="Times New Roman" pitchFamily="18" charset="0"/>
              </a:rPr>
              <a:t>Мектепке дейінгі оқыту мен тәрбиелеу үрдісінде шығармашылық қабілетті барынша дамытуға және  тұлғаның өзіндік дамуына бағытталған педагогикалық технологиялардың </a:t>
            </a:r>
            <a:r>
              <a:rPr lang="kk-KZ" dirty="0" smtClean="0">
                <a:solidFill>
                  <a:srgbClr val="002060"/>
                </a:solidFill>
                <a:latin typeface="Times New Roman" pitchFamily="18" charset="0"/>
                <a:ea typeface="Times New Roman" pitchFamily="18" charset="0"/>
                <a:cs typeface="Times New Roman" pitchFamily="18" charset="0"/>
              </a:rPr>
              <a:t>бірі -триз технологиясы.</a:t>
            </a:r>
            <a:br>
              <a:rPr lang="kk-KZ" dirty="0" smtClean="0">
                <a:solidFill>
                  <a:srgbClr val="002060"/>
                </a:solidFill>
                <a:latin typeface="Times New Roman" pitchFamily="18" charset="0"/>
                <a:ea typeface="Times New Roman" pitchFamily="18" charset="0"/>
                <a:cs typeface="Times New Roman" pitchFamily="18" charset="0"/>
              </a:rPr>
            </a:br>
            <a:r>
              <a:rPr lang="kk-KZ" dirty="0" smtClean="0">
                <a:solidFill>
                  <a:srgbClr val="002060"/>
                </a:solidFill>
                <a:latin typeface="Times New Roman" pitchFamily="18" charset="0"/>
                <a:ea typeface="Times New Roman" pitchFamily="18" charset="0"/>
                <a:cs typeface="Times New Roman" pitchFamily="18" charset="0"/>
              </a:rPr>
              <a:t/>
            </a:r>
            <a:br>
              <a:rPr lang="kk-KZ" dirty="0" smtClean="0">
                <a:solidFill>
                  <a:srgbClr val="002060"/>
                </a:solidFill>
                <a:latin typeface="Times New Roman" pitchFamily="18" charset="0"/>
                <a:ea typeface="Times New Roman" pitchFamily="18" charset="0"/>
                <a:cs typeface="Times New Roman" pitchFamily="18" charset="0"/>
              </a:rPr>
            </a:br>
            <a:r>
              <a:rPr lang="kk-KZ" dirty="0" smtClean="0">
                <a:solidFill>
                  <a:srgbClr val="C00000"/>
                </a:solidFill>
                <a:latin typeface="Times New Roman" pitchFamily="18" charset="0"/>
                <a:ea typeface="Times New Roman" pitchFamily="18" charset="0"/>
                <a:cs typeface="Times New Roman" pitchFamily="18" charset="0"/>
              </a:rPr>
              <a:t>ТРИЗ </a:t>
            </a:r>
            <a:r>
              <a:rPr lang="kk-KZ" dirty="0" smtClean="0">
                <a:solidFill>
                  <a:srgbClr val="002060"/>
                </a:solidFill>
                <a:latin typeface="Times New Roman" pitchFamily="18" charset="0"/>
                <a:ea typeface="Times New Roman" pitchFamily="18" charset="0"/>
                <a:cs typeface="Times New Roman" pitchFamily="18" charset="0"/>
              </a:rPr>
              <a:t>– кең тараған таныс педагогикалық  жүйе. Ол – тапқырлық тапсырмаларды шешу теориясына және шығармашылық тұлға дамыту теориясына негізделген. оны ресейлік ғалым және қиялшыл – жазушы Генрих Альтшуллер жасаған.</a:t>
            </a:r>
            <a:r>
              <a:rPr lang="kk-KZ" dirty="0" smtClean="0">
                <a:solidFill>
                  <a:srgbClr val="002060"/>
                </a:solidFill>
                <a:latin typeface="Calibri" pitchFamily="34" charset="0"/>
                <a:ea typeface="Times New Roman" pitchFamily="18" charset="0"/>
                <a:cs typeface="Times New Roman" pitchFamily="18" charset="0"/>
              </a:rPr>
              <a:t> </a:t>
            </a:r>
          </a:p>
          <a:p>
            <a:pPr fontAlgn="base">
              <a:spcBef>
                <a:spcPct val="0"/>
              </a:spcBef>
              <a:spcAft>
                <a:spcPct val="0"/>
              </a:spcAft>
            </a:pPr>
            <a:endParaRPr lang="kk-KZ" dirty="0" smtClean="0">
              <a:solidFill>
                <a:srgbClr val="C00000"/>
              </a:solidFill>
              <a:latin typeface="Times New Roman" pitchFamily="18" charset="0"/>
              <a:ea typeface="Times New Roman" pitchFamily="18" charset="0"/>
              <a:cs typeface="Times New Roman" pitchFamily="18" charset="0"/>
            </a:endParaRPr>
          </a:p>
          <a:p>
            <a:pPr fontAlgn="base">
              <a:spcBef>
                <a:spcPct val="0"/>
              </a:spcBef>
              <a:spcAft>
                <a:spcPct val="0"/>
              </a:spcAft>
            </a:pPr>
            <a:r>
              <a:rPr lang="kk-KZ" dirty="0" smtClean="0">
                <a:solidFill>
                  <a:srgbClr val="C00000"/>
                </a:solidFill>
                <a:latin typeface="Times New Roman" pitchFamily="18" charset="0"/>
                <a:ea typeface="Times New Roman" pitchFamily="18" charset="0"/>
                <a:cs typeface="Times New Roman" pitchFamily="18" charset="0"/>
              </a:rPr>
              <a:t>МАҚСАТЫ:</a:t>
            </a:r>
          </a:p>
          <a:p>
            <a:pPr fontAlgn="base">
              <a:spcBef>
                <a:spcPct val="0"/>
              </a:spcBef>
              <a:spcAft>
                <a:spcPct val="0"/>
              </a:spcAft>
            </a:pPr>
            <a:r>
              <a:rPr lang="kk-KZ" dirty="0" smtClean="0">
                <a:solidFill>
                  <a:srgbClr val="002060"/>
                </a:solidFill>
                <a:latin typeface="Times New Roman" pitchFamily="18" charset="0"/>
                <a:ea typeface="Times New Roman" pitchFamily="18" charset="0"/>
                <a:cs typeface="Times New Roman" pitchFamily="18" charset="0"/>
              </a:rPr>
              <a:t> </a:t>
            </a:r>
            <a:r>
              <a:rPr lang="kk-KZ" sz="2000" dirty="0" smtClean="0">
                <a:solidFill>
                  <a:srgbClr val="002060"/>
                </a:solidFill>
                <a:latin typeface="Times New Roman" pitchFamily="18" charset="0"/>
                <a:ea typeface="Times New Roman" pitchFamily="18" charset="0"/>
                <a:cs typeface="Times New Roman" pitchFamily="18" charset="0"/>
              </a:rPr>
              <a:t>- балалардың  қиялын ғана емес, сонымен қатар шынайылықты түсініп жүйелі ойлауға;</a:t>
            </a:r>
          </a:p>
          <a:p>
            <a:pPr fontAlgn="base">
              <a:spcBef>
                <a:spcPct val="0"/>
              </a:spcBef>
              <a:spcAft>
                <a:spcPct val="0"/>
              </a:spcAft>
              <a:buFontTx/>
              <a:buChar char="-"/>
            </a:pPr>
            <a:r>
              <a:rPr lang="kk-KZ" sz="2000" dirty="0" smtClean="0">
                <a:solidFill>
                  <a:srgbClr val="002060"/>
                </a:solidFill>
                <a:latin typeface="Times New Roman" pitchFamily="18" charset="0"/>
                <a:ea typeface="Times New Roman" pitchFamily="18" charset="0"/>
                <a:cs typeface="Times New Roman" pitchFamily="18" charset="0"/>
              </a:rPr>
              <a:t>өзін - өзі тануға;</a:t>
            </a:r>
          </a:p>
          <a:p>
            <a:pPr fontAlgn="base">
              <a:spcBef>
                <a:spcPct val="0"/>
              </a:spcBef>
              <a:spcAft>
                <a:spcPct val="0"/>
              </a:spcAft>
              <a:buFontTx/>
              <a:buChar char="-"/>
            </a:pPr>
            <a:r>
              <a:rPr lang="kk-KZ" sz="2000" dirty="0" smtClean="0">
                <a:solidFill>
                  <a:srgbClr val="002060"/>
                </a:solidFill>
                <a:latin typeface="Times New Roman" pitchFamily="18" charset="0"/>
                <a:ea typeface="Times New Roman" pitchFamily="18" charset="0"/>
                <a:cs typeface="Times New Roman" pitchFamily="18" charset="0"/>
              </a:rPr>
              <a:t> қоршаған ортаның қиындығын байқауға;</a:t>
            </a:r>
          </a:p>
          <a:p>
            <a:pPr fontAlgn="base">
              <a:spcBef>
                <a:spcPct val="0"/>
              </a:spcBef>
              <a:spcAft>
                <a:spcPct val="0"/>
              </a:spcAft>
              <a:buFontTx/>
              <a:buChar char="-"/>
            </a:pPr>
            <a:r>
              <a:rPr lang="kk-KZ" sz="2000" dirty="0" smtClean="0">
                <a:solidFill>
                  <a:srgbClr val="002060"/>
                </a:solidFill>
                <a:latin typeface="Times New Roman" pitchFamily="18" charset="0"/>
                <a:ea typeface="Times New Roman" pitchFamily="18" charset="0"/>
                <a:cs typeface="Times New Roman" pitchFamily="18" charset="0"/>
              </a:rPr>
              <a:t> өздерінің шағын қиындықтарын шешуге баулу . </a:t>
            </a:r>
          </a:p>
          <a:p>
            <a:pPr fontAlgn="base">
              <a:spcBef>
                <a:spcPct val="0"/>
              </a:spcBef>
              <a:spcAft>
                <a:spcPct val="0"/>
              </a:spcAft>
            </a:pPr>
            <a:endParaRPr lang="kk-KZ" sz="2000" dirty="0" smtClean="0">
              <a:solidFill>
                <a:srgbClr val="002060"/>
              </a:solidFill>
              <a:latin typeface="Times New Roman" pitchFamily="18" charset="0"/>
              <a:cs typeface="Times New Roman" pitchFamily="18" charset="0"/>
            </a:endParaRPr>
          </a:p>
          <a:p>
            <a:pPr fontAlgn="base">
              <a:spcBef>
                <a:spcPct val="0"/>
              </a:spcBef>
              <a:spcAft>
                <a:spcPct val="0"/>
              </a:spcAft>
            </a:pPr>
            <a:r>
              <a:rPr lang="kk-KZ" dirty="0" smtClean="0">
                <a:solidFill>
                  <a:srgbClr val="C00000"/>
                </a:solidFill>
                <a:latin typeface="Times New Roman" pitchFamily="18" charset="0"/>
                <a:cs typeface="Times New Roman" pitchFamily="18" charset="0"/>
              </a:rPr>
              <a:t>ТРИЗШЫЛАРДЫҢ ҰРАНЫ – </a:t>
            </a:r>
            <a:r>
              <a:rPr lang="kk-KZ" dirty="0" smtClean="0">
                <a:solidFill>
                  <a:srgbClr val="002060"/>
                </a:solidFill>
                <a:latin typeface="Times New Roman" pitchFamily="18" charset="0"/>
                <a:cs typeface="Times New Roman" pitchFamily="18" charset="0"/>
              </a:rPr>
              <a:t>«БАРЛЫҒЫН АЙТУҒА БОЛАДЫ! </a:t>
            </a:r>
            <a:r>
              <a:rPr lang="kk-KZ" dirty="0" smtClean="0">
                <a:solidFill>
                  <a:srgbClr val="C00000"/>
                </a:solidFill>
                <a:latin typeface="Times New Roman" pitchFamily="18" charset="0"/>
                <a:ea typeface="Times New Roman" pitchFamily="18" charset="0"/>
                <a:cs typeface="Times New Roman" pitchFamily="18" charset="0"/>
              </a:rPr>
              <a:t/>
            </a:r>
            <a:br>
              <a:rPr lang="kk-KZ" dirty="0" smtClean="0">
                <a:solidFill>
                  <a:srgbClr val="C00000"/>
                </a:solidFill>
                <a:latin typeface="Times New Roman" pitchFamily="18" charset="0"/>
                <a:ea typeface="Times New Roman" pitchFamily="18" charset="0"/>
                <a:cs typeface="Times New Roman" pitchFamily="18" charset="0"/>
              </a:rPr>
            </a:br>
            <a:endParaRPr lang="kk-KZ" dirty="0" smtClean="0">
              <a:solidFill>
                <a:srgbClr val="C00000"/>
              </a:solidFill>
              <a:latin typeface="Times New Roman" pitchFamily="18" charset="0"/>
              <a:ea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User\Рабочий стол\shablony_prezentaziy_1.jpg"/>
          <p:cNvPicPr>
            <a:picLocks noChangeAspect="1" noChangeArrowheads="1"/>
          </p:cNvPicPr>
          <p:nvPr/>
        </p:nvPicPr>
        <p:blipFill>
          <a:blip r:embed="rId2"/>
          <a:srcRect/>
          <a:stretch>
            <a:fillRect/>
          </a:stretch>
        </p:blipFill>
        <p:spPr bwMode="auto">
          <a:xfrm>
            <a:off x="-309563" y="-219075"/>
            <a:ext cx="9763126" cy="7296150"/>
          </a:xfrm>
          <a:prstGeom prst="rect">
            <a:avLst/>
          </a:prstGeom>
          <a:noFill/>
        </p:spPr>
      </p:pic>
      <p:graphicFrame>
        <p:nvGraphicFramePr>
          <p:cNvPr id="6" name="Схема 5"/>
          <p:cNvGraphicFramePr/>
          <p:nvPr>
            <p:extLst>
              <p:ext uri="{D42A27DB-BD31-4B8C-83A1-F6EECF244321}">
                <p14:modId xmlns:p14="http://schemas.microsoft.com/office/powerpoint/2010/main" val="3845491155"/>
              </p:ext>
            </p:extLst>
          </p:nvPr>
        </p:nvGraphicFramePr>
        <p:xfrm>
          <a:off x="642910" y="214290"/>
          <a:ext cx="8501090" cy="60722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275251" y="4136049"/>
            <a:ext cx="8640960" cy="2232248"/>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000" dirty="0" err="1">
                <a:latin typeface="Times New Roman" panose="02020603050405020304" pitchFamily="18" charset="0"/>
                <a:cs typeface="Times New Roman" panose="02020603050405020304" pitchFamily="18" charset="0"/>
              </a:rPr>
              <a:t>Қорыта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келгенде</a:t>
            </a:r>
            <a:r>
              <a:rPr lang="ru-RU" sz="2000" dirty="0">
                <a:latin typeface="Times New Roman" panose="02020603050405020304" pitchFamily="18" charset="0"/>
                <a:cs typeface="Times New Roman" panose="02020603050405020304" pitchFamily="18" charset="0"/>
              </a:rPr>
              <a:t> ӨТШТ </a:t>
            </a:r>
            <a:r>
              <a:rPr lang="ru-RU" sz="2000" dirty="0" err="1">
                <a:latin typeface="Times New Roman" panose="02020603050405020304" pitchFamily="18" charset="0"/>
                <a:cs typeface="Times New Roman" panose="02020603050405020304" pitchFamily="18" charset="0"/>
              </a:rPr>
              <a:t>технологиясының</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тиімділігі</a:t>
            </a:r>
            <a:r>
              <a:rPr lang="ru-RU" sz="2000" dirty="0">
                <a:latin typeface="Times New Roman" panose="02020603050405020304" pitchFamily="18" charset="0"/>
                <a:cs typeface="Times New Roman" panose="02020603050405020304" pitchFamily="18" charset="0"/>
              </a:rPr>
              <a:t> бала </a:t>
            </a:r>
            <a:r>
              <a:rPr lang="ru-RU" sz="2000" dirty="0" err="1">
                <a:latin typeface="Times New Roman" panose="02020603050405020304" pitchFamily="18" charset="0"/>
                <a:cs typeface="Times New Roman" panose="02020603050405020304" pitchFamily="18" charset="0"/>
              </a:rPr>
              <a:t>тілін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дамытуда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қоғамдық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және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әлеументтік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түсінігін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кеңейтуде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сөздік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қорын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молайту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үғымын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байыту</a:t>
            </a:r>
            <a:r>
              <a:rPr lang="ru-RU" sz="2000" dirty="0">
                <a:latin typeface="Times New Roman" panose="02020603050405020304" pitchFamily="18" charset="0"/>
                <a:cs typeface="Times New Roman" panose="02020603050405020304" pitchFamily="18" charset="0"/>
              </a:rPr>
              <a:t> мен </a:t>
            </a:r>
            <a:r>
              <a:rPr lang="ru-RU" sz="2000" dirty="0" err="1">
                <a:latin typeface="Times New Roman" panose="02020603050405020304" pitchFamily="18" charset="0"/>
                <a:cs typeface="Times New Roman" panose="02020603050405020304" pitchFamily="18" charset="0"/>
              </a:rPr>
              <a:t>қатар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ойлау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балсенділін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арттыру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өз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бетімен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жұмыс</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жүргізуге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баулуға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өз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ойын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еркін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жеткізе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білу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дағдыларын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қалыптастыруда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тиімді</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Бұл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әдіс</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бұрын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балабақшада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қолданылмаған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ең</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жаңа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оқу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формасы</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болып</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есептеледі</a:t>
            </a:r>
            <a:r>
              <a:rPr lang="ru-RU" sz="2000" dirty="0">
                <a:latin typeface="Times New Roman" panose="02020603050405020304" pitchFamily="18" charset="0"/>
                <a:cs typeface="Times New Roman" panose="02020603050405020304" pitchFamily="18" charset="0"/>
              </a:rPr>
              <a:t>.</a:t>
            </a:r>
          </a:p>
        </p:txBody>
      </p:sp>
      <p:sp>
        <p:nvSpPr>
          <p:cNvPr id="6" name="Скругленный прямоугольник 5"/>
          <p:cNvSpPr/>
          <p:nvPr/>
        </p:nvSpPr>
        <p:spPr>
          <a:xfrm>
            <a:off x="2930113" y="137806"/>
            <a:ext cx="2880320" cy="93610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lvl="0" algn="ctr"/>
            <a:endParaRPr lang="kk-KZ" sz="2000" dirty="0" smtClean="0">
              <a:solidFill>
                <a:schemeClr val="tx1"/>
              </a:solidFill>
              <a:latin typeface="Times New Roman" panose="02020603050405020304" pitchFamily="18" charset="0"/>
              <a:cs typeface="Times New Roman" panose="02020603050405020304" pitchFamily="18" charset="0"/>
            </a:endParaRPr>
          </a:p>
          <a:p>
            <a:pPr lvl="0" algn="ctr"/>
            <a:r>
              <a:rPr lang="kk-KZ" sz="2000" dirty="0" smtClean="0">
                <a:solidFill>
                  <a:schemeClr val="tx1"/>
                </a:solidFill>
                <a:latin typeface="Times New Roman" panose="02020603050405020304" pitchFamily="18" charset="0"/>
                <a:cs typeface="Times New Roman" panose="02020603050405020304" pitchFamily="18" charset="0"/>
              </a:rPr>
              <a:t>Жумагалиева </a:t>
            </a:r>
            <a:r>
              <a:rPr lang="kk-KZ" sz="2000" dirty="0">
                <a:solidFill>
                  <a:schemeClr val="tx1"/>
                </a:solidFill>
                <a:latin typeface="Times New Roman" panose="02020603050405020304" pitchFamily="18" charset="0"/>
                <a:cs typeface="Times New Roman" panose="02020603050405020304" pitchFamily="18" charset="0"/>
              </a:rPr>
              <a:t>Г.Ж.</a:t>
            </a:r>
          </a:p>
          <a:p>
            <a:pPr lvl="0" algn="ctr"/>
            <a:r>
              <a:rPr lang="kk-KZ" sz="2000" dirty="0">
                <a:solidFill>
                  <a:schemeClr val="tx1"/>
                </a:solidFill>
                <a:latin typeface="Times New Roman" panose="02020603050405020304" pitchFamily="18" charset="0"/>
                <a:cs typeface="Times New Roman" panose="02020603050405020304" pitchFamily="18" charset="0"/>
              </a:rPr>
              <a:t>Мұғалім-дефектолог</a:t>
            </a:r>
            <a:endParaRPr lang="ru-RU" sz="2000" dirty="0">
              <a:solidFill>
                <a:schemeClr val="tx1"/>
              </a:solidFill>
              <a:latin typeface="Times New Roman" panose="02020603050405020304" pitchFamily="18" charset="0"/>
              <a:cs typeface="Times New Roman" panose="02020603050405020304" pitchFamily="18" charset="0"/>
            </a:endParaRPr>
          </a:p>
          <a:p>
            <a:pPr algn="ctr"/>
            <a:endParaRPr lang="ru-RU" dirty="0"/>
          </a:p>
        </p:txBody>
      </p:sp>
      <p:pic>
        <p:nvPicPr>
          <p:cNvPr id="9" name="Рисунок 8"/>
          <p:cNvPicPr>
            <a:picLocks noChangeAspect="1"/>
          </p:cNvPicPr>
          <p:nvPr/>
        </p:nvPicPr>
        <p:blipFill>
          <a:blip r:embed="rId2"/>
          <a:stretch>
            <a:fillRect/>
          </a:stretch>
        </p:blipFill>
        <p:spPr>
          <a:xfrm rot="17166587">
            <a:off x="4657134" y="1205261"/>
            <a:ext cx="488186" cy="494967"/>
          </a:xfrm>
          <a:prstGeom prst="rect">
            <a:avLst/>
          </a:prstGeom>
        </p:spPr>
      </p:pic>
      <p:pic>
        <p:nvPicPr>
          <p:cNvPr id="11" name="Рисунок 10"/>
          <p:cNvPicPr>
            <a:picLocks noChangeAspect="1"/>
          </p:cNvPicPr>
          <p:nvPr/>
        </p:nvPicPr>
        <p:blipFill>
          <a:blip r:embed="rId3"/>
          <a:stretch>
            <a:fillRect/>
          </a:stretch>
        </p:blipFill>
        <p:spPr>
          <a:xfrm>
            <a:off x="4815105" y="1798705"/>
            <a:ext cx="2328874" cy="835224"/>
          </a:xfrm>
          <a:prstGeom prst="rect">
            <a:avLst/>
          </a:prstGeom>
        </p:spPr>
      </p:pic>
      <p:sp>
        <p:nvSpPr>
          <p:cNvPr id="12" name="TextBox 11"/>
          <p:cNvSpPr txBox="1"/>
          <p:nvPr/>
        </p:nvSpPr>
        <p:spPr>
          <a:xfrm>
            <a:off x="5165697" y="1938638"/>
            <a:ext cx="1627690" cy="523220"/>
          </a:xfrm>
          <a:prstGeom prst="rect">
            <a:avLst/>
          </a:prstGeom>
          <a:noFill/>
        </p:spPr>
        <p:txBody>
          <a:bodyPr wrap="none" rtlCol="0">
            <a:spAutoFit/>
          </a:bodyPr>
          <a:lstStyle/>
          <a:p>
            <a:r>
              <a:rPr lang="ru-RU" sz="2800" b="1" dirty="0" err="1">
                <a:latin typeface="Times New Roman" panose="02020603050405020304" pitchFamily="18" charset="0"/>
                <a:cs typeface="Times New Roman" panose="02020603050405020304" pitchFamily="18" charset="0"/>
              </a:rPr>
              <a:t>Эмпатия</a:t>
            </a:r>
            <a:endParaRPr lang="ru-RU" sz="2800" b="1" dirty="0">
              <a:latin typeface="Times New Roman" panose="02020603050405020304" pitchFamily="18" charset="0"/>
              <a:cs typeface="Times New Roman" panose="02020603050405020304" pitchFamily="18" charset="0"/>
            </a:endParaRPr>
          </a:p>
        </p:txBody>
      </p:sp>
      <p:pic>
        <p:nvPicPr>
          <p:cNvPr id="14" name="Рисунок 13"/>
          <p:cNvPicPr>
            <a:picLocks noChangeAspect="1"/>
          </p:cNvPicPr>
          <p:nvPr/>
        </p:nvPicPr>
        <p:blipFill>
          <a:blip r:embed="rId4"/>
          <a:stretch>
            <a:fillRect/>
          </a:stretch>
        </p:blipFill>
        <p:spPr>
          <a:xfrm rot="4518936">
            <a:off x="5098763" y="2655599"/>
            <a:ext cx="603556" cy="670618"/>
          </a:xfrm>
          <a:prstGeom prst="rect">
            <a:avLst/>
          </a:prstGeom>
        </p:spPr>
      </p:pic>
      <p:pic>
        <p:nvPicPr>
          <p:cNvPr id="15" name="Рисунок 14"/>
          <p:cNvPicPr>
            <a:picLocks noChangeAspect="1"/>
          </p:cNvPicPr>
          <p:nvPr/>
        </p:nvPicPr>
        <p:blipFill>
          <a:blip r:embed="rId5"/>
          <a:stretch>
            <a:fillRect/>
          </a:stretch>
        </p:blipFill>
        <p:spPr>
          <a:xfrm rot="19359251">
            <a:off x="3937167" y="3280096"/>
            <a:ext cx="810838" cy="762066"/>
          </a:xfrm>
          <a:prstGeom prst="rect">
            <a:avLst/>
          </a:prstGeom>
        </p:spPr>
      </p:pic>
      <p:pic>
        <p:nvPicPr>
          <p:cNvPr id="16" name="Рисунок 15"/>
          <p:cNvPicPr>
            <a:picLocks noChangeAspect="1"/>
          </p:cNvPicPr>
          <p:nvPr/>
        </p:nvPicPr>
        <p:blipFill>
          <a:blip r:embed="rId6"/>
          <a:stretch>
            <a:fillRect/>
          </a:stretch>
        </p:blipFill>
        <p:spPr>
          <a:xfrm rot="4150192">
            <a:off x="3167808" y="1155920"/>
            <a:ext cx="615749" cy="609653"/>
          </a:xfrm>
          <a:prstGeom prst="rect">
            <a:avLst/>
          </a:prstGeom>
        </p:spPr>
      </p:pic>
      <p:pic>
        <p:nvPicPr>
          <p:cNvPr id="17" name="Рисунок 16"/>
          <p:cNvPicPr>
            <a:picLocks noChangeAspect="1"/>
          </p:cNvPicPr>
          <p:nvPr/>
        </p:nvPicPr>
        <p:blipFill>
          <a:blip r:embed="rId6"/>
          <a:stretch>
            <a:fillRect/>
          </a:stretch>
        </p:blipFill>
        <p:spPr>
          <a:xfrm rot="21255149">
            <a:off x="3064865" y="2661708"/>
            <a:ext cx="769008" cy="761395"/>
          </a:xfrm>
          <a:prstGeom prst="rect">
            <a:avLst/>
          </a:prstGeom>
        </p:spPr>
      </p:pic>
      <p:pic>
        <p:nvPicPr>
          <p:cNvPr id="18" name="Рисунок 17"/>
          <p:cNvPicPr>
            <a:picLocks noChangeAspect="1"/>
          </p:cNvPicPr>
          <p:nvPr/>
        </p:nvPicPr>
        <p:blipFill>
          <a:blip r:embed="rId7"/>
          <a:stretch>
            <a:fillRect/>
          </a:stretch>
        </p:blipFill>
        <p:spPr>
          <a:xfrm>
            <a:off x="1356611" y="1856894"/>
            <a:ext cx="2328874" cy="835224"/>
          </a:xfrm>
          <a:prstGeom prst="rect">
            <a:avLst/>
          </a:prstGeom>
        </p:spPr>
      </p:pic>
      <p:sp>
        <p:nvSpPr>
          <p:cNvPr id="19" name="TextBox 18"/>
          <p:cNvSpPr txBox="1"/>
          <p:nvPr/>
        </p:nvSpPr>
        <p:spPr>
          <a:xfrm>
            <a:off x="1447933" y="2064147"/>
            <a:ext cx="2146229" cy="461665"/>
          </a:xfrm>
          <a:prstGeom prst="rect">
            <a:avLst/>
          </a:prstGeom>
          <a:noFill/>
        </p:spPr>
        <p:txBody>
          <a:bodyPr wrap="none" rtlCol="0">
            <a:spAutoFit/>
          </a:bodyPr>
          <a:lstStyle/>
          <a:p>
            <a:r>
              <a:rPr lang="kk-KZ" sz="2400" b="1" dirty="0" smtClean="0">
                <a:latin typeface="Times New Roman" panose="02020603050405020304" pitchFamily="18" charset="0"/>
                <a:cs typeface="Times New Roman" panose="02020603050405020304" pitchFamily="18" charset="0"/>
              </a:rPr>
              <a:t>Миға шабуыл</a:t>
            </a:r>
            <a:endParaRPr lang="ru-RU" sz="2400" b="1" dirty="0">
              <a:latin typeface="Times New Roman" panose="02020603050405020304" pitchFamily="18" charset="0"/>
              <a:cs typeface="Times New Roman" panose="02020603050405020304" pitchFamily="18" charset="0"/>
            </a:endParaRPr>
          </a:p>
        </p:txBody>
      </p:sp>
      <p:sp>
        <p:nvSpPr>
          <p:cNvPr id="2" name="TextBox 1"/>
          <p:cNvSpPr txBox="1"/>
          <p:nvPr/>
        </p:nvSpPr>
        <p:spPr>
          <a:xfrm>
            <a:off x="3208697" y="6457890"/>
            <a:ext cx="2457724" cy="400110"/>
          </a:xfrm>
          <a:prstGeom prst="rect">
            <a:avLst/>
          </a:prstGeom>
          <a:noFill/>
        </p:spPr>
        <p:txBody>
          <a:bodyPr wrap="none" rtlCol="0">
            <a:spAutoFit/>
          </a:bodyPr>
          <a:lstStyle/>
          <a:p>
            <a:r>
              <a:rPr lang="kk-KZ" sz="2000" dirty="0" smtClean="0">
                <a:latin typeface="Times New Roman" panose="02020603050405020304" pitchFamily="18" charset="0"/>
                <a:cs typeface="Times New Roman" panose="02020603050405020304" pitchFamily="18" charset="0"/>
              </a:rPr>
              <a:t>2020-2021 оқу жылы</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53842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kk-KZ" sz="4400" dirty="0" smtClean="0">
                <a:latin typeface="Times New Roman" panose="02020603050405020304" pitchFamily="18" charset="0"/>
                <a:cs typeface="Times New Roman" panose="02020603050405020304" pitchFamily="18" charset="0"/>
              </a:rPr>
              <a:t>Миға шабуыл әдісі</a:t>
            </a:r>
            <a:endParaRPr lang="ru-RU" sz="4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Autofit/>
          </a:bodyPr>
          <a:lstStyle/>
          <a:p>
            <a:r>
              <a:rPr lang="kk-KZ" sz="2000" dirty="0" smtClean="0">
                <a:latin typeface="Times New Roman" panose="02020603050405020304" pitchFamily="18" charset="0"/>
                <a:cs typeface="Times New Roman" panose="02020603050405020304" pitchFamily="18" charset="0"/>
              </a:rPr>
              <a:t>Мақсаты:Ойындар </a:t>
            </a:r>
            <a:r>
              <a:rPr lang="kk-KZ" sz="2000" dirty="0">
                <a:latin typeface="Times New Roman" panose="02020603050405020304" pitchFamily="18" charset="0"/>
                <a:cs typeface="Times New Roman" panose="02020603050405020304" pitchFamily="18" charset="0"/>
              </a:rPr>
              <a:t>мен тапсырмаларды пайдалана отырып,ұжымдық әрекет қарым-қатынас жасай білуге үйрету,топтық әрекеттерді қалыптастыру, </a:t>
            </a:r>
            <a:r>
              <a:rPr lang="kk-KZ" sz="2000" dirty="0" smtClean="0">
                <a:latin typeface="Times New Roman" panose="02020603050405020304" pitchFamily="18" charset="0"/>
                <a:cs typeface="Times New Roman" panose="02020603050405020304" pitchFamily="18" charset="0"/>
              </a:rPr>
              <a:t>дағдыландыру.Талқылауға қатысушылардың бірде-бір сөзіне қарсы келмей,керісінше өз ойын ашық, қысылмай жеткізуді қамтамасыз ету.</a:t>
            </a:r>
          </a:p>
          <a:p>
            <a:r>
              <a:rPr lang="kk-KZ" sz="2000" dirty="0" smtClean="0">
                <a:latin typeface="Times New Roman" panose="02020603050405020304" pitchFamily="18" charset="0"/>
                <a:cs typeface="Times New Roman" panose="02020603050405020304" pitchFamily="18" charset="0"/>
              </a:rPr>
              <a:t>Ойын түрлері:түрлі-түсті дөңгелектерден жәндіктердің дене бөліктерін құрастыру.</a:t>
            </a:r>
          </a:p>
          <a:p>
            <a:r>
              <a:rPr lang="kk-KZ" sz="2000" dirty="0" smtClean="0">
                <a:latin typeface="Times New Roman" panose="02020603050405020304" pitchFamily="18" charset="0"/>
                <a:cs typeface="Times New Roman" panose="02020603050405020304" pitchFamily="18" charset="0"/>
              </a:rPr>
              <a:t>«Ойлан тап» дидактикалық ойыны.</a:t>
            </a:r>
          </a:p>
          <a:p>
            <a:r>
              <a:rPr lang="kk-KZ" sz="2000" dirty="0" smtClean="0">
                <a:latin typeface="Times New Roman" panose="02020603050405020304" pitchFamily="18" charset="0"/>
                <a:cs typeface="Times New Roman" panose="02020603050405020304" pitchFamily="18" charset="0"/>
              </a:rPr>
              <a:t>«Жол сал» </a:t>
            </a:r>
            <a:r>
              <a:rPr lang="kk-KZ" sz="2000" dirty="0">
                <a:latin typeface="Times New Roman" panose="02020603050405020304" pitchFamily="18" charset="0"/>
                <a:cs typeface="Times New Roman" panose="02020603050405020304" pitchFamily="18" charset="0"/>
              </a:rPr>
              <a:t>дидактикалық ойыны.</a:t>
            </a:r>
          </a:p>
          <a:p>
            <a:endParaRPr lang="ru-RU" sz="2000" dirty="0"/>
          </a:p>
        </p:txBody>
      </p:sp>
    </p:spTree>
    <p:extLst>
      <p:ext uri="{BB962C8B-B14F-4D97-AF65-F5344CB8AC3E}">
        <p14:creationId xmlns:p14="http://schemas.microsoft.com/office/powerpoint/2010/main" val="21883285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518" y="3933056"/>
            <a:ext cx="4752528" cy="27453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188640"/>
            <a:ext cx="4248472" cy="345033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36096" y="364298"/>
            <a:ext cx="3312368" cy="60988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756121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kk-KZ" dirty="0" smtClean="0">
                <a:solidFill>
                  <a:schemeClr val="tx1">
                    <a:lumMod val="95000"/>
                    <a:lumOff val="5000"/>
                  </a:schemeClr>
                </a:solidFill>
                <a:latin typeface="Times New Roman" panose="02020603050405020304" pitchFamily="18" charset="0"/>
                <a:cs typeface="Times New Roman" panose="02020603050405020304" pitchFamily="18" charset="0"/>
              </a:rPr>
              <a:t>Эмпатия әдісі</a:t>
            </a:r>
            <a:endParaRPr lang="ru-RU"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5" name="Объект 4"/>
          <p:cNvSpPr>
            <a:spLocks noGrp="1"/>
          </p:cNvSpPr>
          <p:nvPr>
            <p:ph idx="1"/>
          </p:nvPr>
        </p:nvSpPr>
        <p:spPr/>
        <p:txBody>
          <a:bodyPr>
            <a:normAutofit/>
          </a:bodyPr>
          <a:lstStyle/>
          <a:p>
            <a:r>
              <a:rPr lang="ru-RU" dirty="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Эмпатия»әдісі</a:t>
            </a:r>
            <a:endParaRPr lang="ru-RU" dirty="0">
              <a:latin typeface="Times New Roman" panose="02020603050405020304" pitchFamily="18" charset="0"/>
              <a:cs typeface="Times New Roman" panose="02020603050405020304" pitchFamily="18" charset="0"/>
            </a:endParaRPr>
          </a:p>
          <a:p>
            <a:r>
              <a:rPr lang="ru-RU" dirty="0" err="1">
                <a:latin typeface="Times New Roman" panose="02020603050405020304" pitchFamily="18" charset="0"/>
                <a:cs typeface="Times New Roman" panose="02020603050405020304" pitchFamily="18" charset="0"/>
              </a:rPr>
              <a:t>Мақсаты:өзін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басқа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адамның</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немесе</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заттың</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орнына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қойып</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суреттеу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қабілетін</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дамыту</a:t>
            </a:r>
            <a:endParaRPr lang="ru-RU" dirty="0">
              <a:latin typeface="Times New Roman" panose="02020603050405020304" pitchFamily="18" charset="0"/>
              <a:cs typeface="Times New Roman" panose="02020603050405020304" pitchFamily="18" charset="0"/>
            </a:endParaRPr>
          </a:p>
          <a:p>
            <a:r>
              <a:rPr lang="kk-KZ" dirty="0" smtClean="0">
                <a:latin typeface="Times New Roman" panose="02020603050405020304" pitchFamily="18" charset="0"/>
                <a:cs typeface="Times New Roman" panose="02020603050405020304" pitchFamily="18" charset="0"/>
              </a:rPr>
              <a:t>Ойын түрлері:</a:t>
            </a:r>
            <a:endParaRPr lang="ru-RU" dirty="0" smtClean="0">
              <a:latin typeface="Times New Roman" panose="02020603050405020304" pitchFamily="18" charset="0"/>
              <a:cs typeface="Times New Roman" panose="02020603050405020304" pitchFamily="18" charset="0"/>
            </a:endParaRPr>
          </a:p>
          <a:p>
            <a:pPr marL="0" indent="0">
              <a:buNone/>
            </a:pPr>
            <a:r>
              <a:rPr lang="ru-RU"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Жануарларды</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орналастыр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дидактикалық</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ойыны</a:t>
            </a:r>
            <a:r>
              <a:rPr lang="ru-RU" dirty="0" smtClean="0">
                <a:latin typeface="Times New Roman" panose="02020603050405020304" pitchFamily="18" charset="0"/>
                <a:cs typeface="Times New Roman" panose="02020603050405020304" pitchFamily="18" charset="0"/>
              </a:rPr>
              <a:t>.</a:t>
            </a:r>
          </a:p>
          <a:p>
            <a:pPr marL="0" indent="0">
              <a:buNone/>
            </a:pPr>
            <a:r>
              <a:rPr lang="kk-KZ" dirty="0" smtClean="0">
                <a:latin typeface="Times New Roman" panose="02020603050405020304" pitchFamily="18" charset="0"/>
                <a:cs typeface="Times New Roman" panose="02020603050405020304" pitchFamily="18" charset="0"/>
              </a:rPr>
              <a:t>«Қорегін тап» дидактикалық ойыны.</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09296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405672" y="354968"/>
            <a:ext cx="4725144" cy="42484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1988840"/>
            <a:ext cx="4283968" cy="486916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564934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User\Рабочий стол\shablony_prezentaziy_1.jpg"/>
          <p:cNvPicPr>
            <a:picLocks noChangeAspect="1" noChangeArrowheads="1"/>
          </p:cNvPicPr>
          <p:nvPr/>
        </p:nvPicPr>
        <p:blipFill>
          <a:blip r:embed="rId2"/>
          <a:srcRect/>
          <a:stretch>
            <a:fillRect/>
          </a:stretch>
        </p:blipFill>
        <p:spPr bwMode="auto">
          <a:xfrm>
            <a:off x="-214346" y="-214338"/>
            <a:ext cx="9763126" cy="7296150"/>
          </a:xfrm>
          <a:prstGeom prst="rect">
            <a:avLst/>
          </a:prstGeom>
          <a:noFill/>
        </p:spPr>
      </p:pic>
      <p:sp>
        <p:nvSpPr>
          <p:cNvPr id="6145" name="Rectangle 1"/>
          <p:cNvSpPr>
            <a:spLocks noChangeArrowheads="1"/>
          </p:cNvSpPr>
          <p:nvPr/>
        </p:nvSpPr>
        <p:spPr bwMode="auto">
          <a:xfrm>
            <a:off x="642910" y="214290"/>
            <a:ext cx="850109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kk-KZ"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ТРИЗ </a:t>
            </a:r>
            <a:r>
              <a:rPr kumimoji="0" lang="kk-KZ" b="0" i="0" u="none" strike="noStrike" cap="none" normalizeH="0" baseline="0" dirty="0" smtClean="0">
                <a:ln>
                  <a:noFill/>
                </a:ln>
                <a:solidFill>
                  <a:srgbClr val="002060"/>
                </a:solidFill>
                <a:effectLst/>
                <a:latin typeface="Calibri"/>
                <a:ea typeface="Calibri" pitchFamily="34" charset="0"/>
                <a:cs typeface="Times New Roman" pitchFamily="18" charset="0"/>
              </a:rPr>
              <a:t>–</a:t>
            </a:r>
            <a:r>
              <a:rPr kumimoji="0" lang="kk-KZ"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технологиясының әдістерін айта отырып, морфологиялық талдау әдісіне тоқталмау мүмкін емес. Оның мәні </a:t>
            </a:r>
            <a:r>
              <a:rPr kumimoji="0" lang="kk-KZ" b="0" i="0" u="none" strike="noStrike" cap="none" normalizeH="0" baseline="0" dirty="0" smtClean="0">
                <a:ln>
                  <a:noFill/>
                </a:ln>
                <a:solidFill>
                  <a:srgbClr val="002060"/>
                </a:solidFill>
                <a:effectLst/>
                <a:latin typeface="Calibri"/>
                <a:ea typeface="Calibri" pitchFamily="34" charset="0"/>
                <a:cs typeface="Times New Roman" pitchFamily="18" charset="0"/>
              </a:rPr>
              <a:t>–</a:t>
            </a:r>
            <a:r>
              <a:rPr kumimoji="0" lang="kk-KZ"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жаңа бейнені құру кезінде белгілі бір мінездемелердің біріктіру нұсқаларын іріктеу. Бұл мәселені шешуге Л.Е.Белоусовтың құрастырған </a:t>
            </a:r>
            <a:r>
              <a:rPr kumimoji="0" lang="kk-KZ" b="0" i="0" u="none" strike="noStrike" cap="none" normalizeH="0" baseline="0" dirty="0" smtClean="0">
                <a:ln>
                  <a:noFill/>
                </a:ln>
                <a:solidFill>
                  <a:srgbClr val="002060"/>
                </a:solidFill>
                <a:effectLst/>
                <a:latin typeface="Calibri"/>
                <a:ea typeface="Calibri" pitchFamily="34" charset="0"/>
                <a:cs typeface="Times New Roman" pitchFamily="18" charset="0"/>
              </a:rPr>
              <a:t>«</a:t>
            </a:r>
            <a:r>
              <a:rPr kumimoji="0" lang="kk-KZ"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Чудесные вещи</a:t>
            </a:r>
            <a:r>
              <a:rPr kumimoji="0" lang="kk-KZ" b="0" i="0" u="none" strike="noStrike" cap="none" normalizeH="0" baseline="0" dirty="0" smtClean="0">
                <a:ln>
                  <a:noFill/>
                </a:ln>
                <a:solidFill>
                  <a:srgbClr val="002060"/>
                </a:solidFill>
                <a:effectLst/>
                <a:latin typeface="Calibri"/>
                <a:ea typeface="Calibri" pitchFamily="34" charset="0"/>
                <a:cs typeface="Times New Roman" pitchFamily="18" charset="0"/>
              </a:rPr>
              <a:t>»</a:t>
            </a:r>
            <a:r>
              <a:rPr kumimoji="0" lang="kk-KZ"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ойынның шарты бойынша балалар өз бетінше  ерекше ыдыс, ғажайып көлікті, ғажайып аңдарды және т.б. ойлап табады. Бұл баланың сөйлеу өнері мен креативтілікті жақсы дамытумен қатар, психологиялық тұрғадан өзін еркін ұстауға, дұрыс емес пікір айтудан қорықпауға үйретеді, батылдылық пен қиялды қалыптастырады.</a:t>
            </a:r>
            <a:r>
              <a:rPr lang="kk-KZ" dirty="0" smtClean="0">
                <a:latin typeface="Times New Roman" pitchFamily="18" charset="0"/>
                <a:ea typeface="Calibri" pitchFamily="34" charset="0"/>
                <a:cs typeface="Times New Roman" pitchFamily="18" charset="0"/>
              </a:rPr>
              <a:t> </a:t>
            </a:r>
          </a:p>
          <a:p>
            <a:pPr lvl="0" fontAlgn="base">
              <a:spcBef>
                <a:spcPct val="0"/>
              </a:spcBef>
              <a:spcAft>
                <a:spcPct val="0"/>
              </a:spcAft>
            </a:pPr>
            <a:endParaRPr lang="kk-KZ" b="1" dirty="0" smtClean="0">
              <a:latin typeface="Times New Roman" pitchFamily="18" charset="0"/>
              <a:ea typeface="Calibri" pitchFamily="34" charset="0"/>
              <a:cs typeface="Times New Roman" pitchFamily="18" charset="0"/>
            </a:endParaRPr>
          </a:p>
          <a:p>
            <a:pPr lvl="0" algn="ctr" fontAlgn="base">
              <a:spcBef>
                <a:spcPct val="0"/>
              </a:spcBef>
              <a:spcAft>
                <a:spcPct val="0"/>
              </a:spcAft>
            </a:pPr>
            <a:r>
              <a:rPr lang="kk-KZ" b="1" dirty="0" smtClean="0">
                <a:solidFill>
                  <a:srgbClr val="C00000"/>
                </a:solidFill>
                <a:latin typeface="Times New Roman" pitchFamily="18" charset="0"/>
                <a:ea typeface="Calibri" pitchFamily="34" charset="0"/>
                <a:cs typeface="Times New Roman" pitchFamily="18" charset="0"/>
              </a:rPr>
              <a:t>ҚИЯЛ ДАМУЫНА ТРИЗ ТЕХНОЛОГИЯСЫНЫҢ ЭЛЕМЕНТТЕРІ БАР ШЫҒАРМАШЫЛЫҚ ТАПСЫРМАЛАР ӘСЕР ЕТЕУІ:</a:t>
            </a:r>
            <a:endParaRPr lang="ru-RU" b="1" dirty="0" smtClean="0">
              <a:solidFill>
                <a:srgbClr val="C00000"/>
              </a:solidFill>
              <a:latin typeface="Arial" pitchFamily="34" charset="0"/>
            </a:endParaRPr>
          </a:p>
          <a:p>
            <a:pPr lvl="0" eaLnBrk="0" fontAlgn="base" hangingPunct="0">
              <a:spcBef>
                <a:spcPct val="0"/>
              </a:spcBef>
              <a:spcAft>
                <a:spcPct val="0"/>
              </a:spcAft>
            </a:pPr>
            <a:r>
              <a:rPr lang="kk-KZ" dirty="0" smtClean="0">
                <a:latin typeface="Times New Roman" pitchFamily="18" charset="0"/>
                <a:ea typeface="Calibri" pitchFamily="34" charset="0"/>
                <a:cs typeface="Times New Roman" pitchFamily="18" charset="0"/>
              </a:rPr>
              <a:t>-</a:t>
            </a:r>
            <a:r>
              <a:rPr lang="kk-KZ" dirty="0" smtClean="0">
                <a:ea typeface="Calibri" pitchFamily="34" charset="0"/>
                <a:cs typeface="Times New Roman" pitchFamily="18" charset="0"/>
              </a:rPr>
              <a:t>«</a:t>
            </a:r>
            <a:r>
              <a:rPr lang="kk-KZ" dirty="0" smtClean="0">
                <a:latin typeface="Times New Roman" pitchFamily="18" charset="0"/>
                <a:ea typeface="Calibri" pitchFamily="34" charset="0"/>
                <a:cs typeface="Times New Roman" pitchFamily="18" charset="0"/>
              </a:rPr>
              <a:t>аяқтап сал</a:t>
            </a:r>
            <a:r>
              <a:rPr lang="kk-KZ" dirty="0" smtClean="0">
                <a:ea typeface="Calibri" pitchFamily="34" charset="0"/>
                <a:cs typeface="Times New Roman" pitchFamily="18" charset="0"/>
              </a:rPr>
              <a:t>»</a:t>
            </a:r>
            <a:r>
              <a:rPr lang="kk-KZ" dirty="0" smtClean="0">
                <a:latin typeface="Times New Roman" pitchFamily="18" charset="0"/>
                <a:ea typeface="Calibri" pitchFamily="34" charset="0"/>
                <a:cs typeface="Times New Roman" pitchFamily="18" charset="0"/>
              </a:rPr>
              <a:t> тапсырмалары, әр жерге салынған нүктелерді өзара біріктір отырып, бала қандай да бір бейнені көріп оны аяқтап салады;</a:t>
            </a:r>
            <a:endParaRPr lang="ru-RU" dirty="0" smtClean="0">
              <a:latin typeface="Arial" pitchFamily="34" charset="0"/>
            </a:endParaRPr>
          </a:p>
          <a:p>
            <a:pPr lvl="0" eaLnBrk="0" fontAlgn="base" hangingPunct="0">
              <a:spcBef>
                <a:spcPct val="0"/>
              </a:spcBef>
              <a:spcAft>
                <a:spcPct val="0"/>
              </a:spcAft>
            </a:pPr>
            <a:r>
              <a:rPr lang="kk-KZ" dirty="0" smtClean="0">
                <a:latin typeface="Times New Roman" pitchFamily="18" charset="0"/>
                <a:ea typeface="Calibri" pitchFamily="34" charset="0"/>
                <a:cs typeface="Times New Roman" pitchFamily="18" charset="0"/>
              </a:rPr>
              <a:t>-сызықшалармен ойын қиял арқылы кішкене сызықшада құсты,аңды не өзге затты көруге көмектеседі;</a:t>
            </a:r>
            <a:endParaRPr lang="ru-RU" dirty="0" smtClean="0">
              <a:latin typeface="Arial" pitchFamily="34" charset="0"/>
            </a:endParaRPr>
          </a:p>
          <a:p>
            <a:pPr lvl="0" eaLnBrk="0" fontAlgn="base" hangingPunct="0">
              <a:spcBef>
                <a:spcPct val="0"/>
              </a:spcBef>
              <a:spcAft>
                <a:spcPct val="0"/>
              </a:spcAft>
            </a:pPr>
            <a:r>
              <a:rPr lang="kk-KZ" dirty="0" smtClean="0">
                <a:latin typeface="Times New Roman" pitchFamily="18" charset="0"/>
                <a:ea typeface="Calibri" pitchFamily="34" charset="0"/>
                <a:cs typeface="Times New Roman" pitchFamily="18" charset="0"/>
              </a:rPr>
              <a:t>-</a:t>
            </a:r>
            <a:r>
              <a:rPr lang="kk-KZ" dirty="0" smtClean="0">
                <a:ea typeface="Calibri" pitchFamily="34" charset="0"/>
                <a:cs typeface="Times New Roman" pitchFamily="18" charset="0"/>
              </a:rPr>
              <a:t>«</a:t>
            </a:r>
            <a:r>
              <a:rPr lang="kk-KZ" dirty="0" smtClean="0">
                <a:latin typeface="Times New Roman" pitchFamily="18" charset="0"/>
                <a:ea typeface="Calibri" pitchFamily="34" charset="0"/>
                <a:cs typeface="Times New Roman" pitchFamily="18" charset="0"/>
              </a:rPr>
              <a:t>сиқырлы дақ</a:t>
            </a:r>
            <a:r>
              <a:rPr lang="kk-KZ" dirty="0" smtClean="0">
                <a:ea typeface="Calibri" pitchFamily="34" charset="0"/>
                <a:cs typeface="Times New Roman" pitchFamily="18" charset="0"/>
              </a:rPr>
              <a:t>»</a:t>
            </a:r>
            <a:r>
              <a:rPr lang="kk-KZ" dirty="0" smtClean="0">
                <a:latin typeface="Times New Roman" pitchFamily="18" charset="0"/>
                <a:ea typeface="Calibri" pitchFamily="34" charset="0"/>
                <a:cs typeface="Times New Roman" pitchFamily="18" charset="0"/>
              </a:rPr>
              <a:t> ойыны қарапайым дақты ғажайып нәрсеге айналдыруға көмектеседі;</a:t>
            </a:r>
            <a:endParaRPr lang="ru-RU" dirty="0" smtClean="0">
              <a:latin typeface="Arial" pitchFamily="34" charset="0"/>
            </a:endParaRPr>
          </a:p>
          <a:p>
            <a:pPr lvl="0" eaLnBrk="0" fontAlgn="base" hangingPunct="0">
              <a:spcBef>
                <a:spcPct val="0"/>
              </a:spcBef>
              <a:spcAft>
                <a:spcPct val="0"/>
              </a:spcAft>
            </a:pPr>
            <a:r>
              <a:rPr lang="kk-KZ" dirty="0" smtClean="0">
                <a:latin typeface="Times New Roman" pitchFamily="18" charset="0"/>
                <a:ea typeface="Calibri" pitchFamily="34" charset="0"/>
                <a:cs typeface="Times New Roman" pitchFamily="18" charset="0"/>
              </a:rPr>
              <a:t>-</a:t>
            </a:r>
            <a:r>
              <a:rPr lang="kk-KZ" dirty="0" smtClean="0">
                <a:ea typeface="Calibri" pitchFamily="34" charset="0"/>
                <a:cs typeface="Times New Roman" pitchFamily="18" charset="0"/>
              </a:rPr>
              <a:t>«</a:t>
            </a:r>
            <a:r>
              <a:rPr lang="kk-KZ" dirty="0" smtClean="0">
                <a:latin typeface="Times New Roman" pitchFamily="18" charset="0"/>
                <a:ea typeface="Calibri" pitchFamily="34" charset="0"/>
                <a:cs typeface="Times New Roman" pitchFamily="18" charset="0"/>
              </a:rPr>
              <a:t>көңіл-күйді сал</a:t>
            </a:r>
            <a:r>
              <a:rPr lang="kk-KZ" dirty="0" smtClean="0">
                <a:ea typeface="Calibri" pitchFamily="34" charset="0"/>
                <a:cs typeface="Times New Roman" pitchFamily="18" charset="0"/>
              </a:rPr>
              <a:t>»</a:t>
            </a:r>
            <a:r>
              <a:rPr lang="kk-KZ" dirty="0" smtClean="0">
                <a:latin typeface="Times New Roman" pitchFamily="18" charset="0"/>
                <a:ea typeface="Calibri" pitchFamily="34" charset="0"/>
                <a:cs typeface="Times New Roman" pitchFamily="18" charset="0"/>
              </a:rPr>
              <a:t>,  </a:t>
            </a:r>
            <a:r>
              <a:rPr lang="kk-KZ" dirty="0" smtClean="0">
                <a:ea typeface="Calibri" pitchFamily="34" charset="0"/>
                <a:cs typeface="Times New Roman" pitchFamily="18" charset="0"/>
              </a:rPr>
              <a:t>«</a:t>
            </a:r>
            <a:r>
              <a:rPr lang="kk-KZ" dirty="0" smtClean="0">
                <a:latin typeface="Times New Roman" pitchFamily="18" charset="0"/>
                <a:ea typeface="Calibri" pitchFamily="34" charset="0"/>
                <a:cs typeface="Times New Roman" pitchFamily="18" charset="0"/>
              </a:rPr>
              <a:t>әуенді сал</a:t>
            </a:r>
            <a:r>
              <a:rPr lang="kk-KZ" dirty="0" smtClean="0">
                <a:ea typeface="Calibri" pitchFamily="34" charset="0"/>
                <a:cs typeface="Times New Roman" pitchFamily="18" charset="0"/>
              </a:rPr>
              <a:t>»</a:t>
            </a:r>
            <a:r>
              <a:rPr lang="kk-KZ" dirty="0" smtClean="0">
                <a:latin typeface="Times New Roman" pitchFamily="18" charset="0"/>
                <a:ea typeface="Calibri" pitchFamily="34" charset="0"/>
                <a:cs typeface="Times New Roman" pitchFamily="18" charset="0"/>
              </a:rPr>
              <a:t>, </a:t>
            </a:r>
            <a:r>
              <a:rPr lang="kk-KZ" dirty="0" smtClean="0">
                <a:ea typeface="Calibri" pitchFamily="34" charset="0"/>
                <a:cs typeface="Times New Roman" pitchFamily="18" charset="0"/>
              </a:rPr>
              <a:t>«</a:t>
            </a:r>
            <a:r>
              <a:rPr lang="kk-KZ" dirty="0" smtClean="0">
                <a:latin typeface="Times New Roman" pitchFamily="18" charset="0"/>
                <a:ea typeface="Calibri" pitchFamily="34" charset="0"/>
                <a:cs typeface="Times New Roman" pitchFamily="18" charset="0"/>
              </a:rPr>
              <a:t>менің түрлі-түсті түстерім</a:t>
            </a:r>
            <a:r>
              <a:rPr lang="kk-KZ" dirty="0" smtClean="0">
                <a:ea typeface="Calibri" pitchFamily="34" charset="0"/>
                <a:cs typeface="Times New Roman" pitchFamily="18" charset="0"/>
              </a:rPr>
              <a:t>»</a:t>
            </a:r>
            <a:r>
              <a:rPr lang="kk-KZ" dirty="0" smtClean="0">
                <a:latin typeface="Times New Roman" pitchFamily="18" charset="0"/>
                <a:ea typeface="Calibri" pitchFamily="34" charset="0"/>
                <a:cs typeface="Times New Roman" pitchFamily="18" charset="0"/>
              </a:rPr>
              <a:t> тапсырмалары балаға өзінің ішкі дүниесін, сезімін қағаз бетінде бейнелеуге көмектеседі.</a:t>
            </a:r>
            <a:endParaRPr lang="ru-RU" dirty="0" smtClean="0">
              <a:latin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b="0" i="0" u="none" strike="noStrike" cap="none" normalizeH="0" baseline="0" dirty="0" smtClean="0">
              <a:ln>
                <a:noFill/>
              </a:ln>
              <a:solidFill>
                <a:srgbClr val="002060"/>
              </a:solidFill>
              <a:effectLst/>
              <a:latin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трелка влево 1">
            <a:hlinkClick r:id="rId2" action="ppaction://hlinksldjump"/>
          </p:cNvPr>
          <p:cNvSpPr/>
          <p:nvPr/>
        </p:nvSpPr>
        <p:spPr>
          <a:xfrm>
            <a:off x="142844" y="5929330"/>
            <a:ext cx="1285884" cy="785818"/>
          </a:xfrm>
          <a:prstGeom prst="leftArrow">
            <a:avLst/>
          </a:prstGeom>
          <a:solidFill>
            <a:srgbClr val="99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b="1" cap="all" dirty="0" smtClean="0">
                <a:solidFill>
                  <a:schemeClr val="accent1">
                    <a:lumMod val="75000"/>
                  </a:schemeClr>
                </a:solidFill>
                <a:latin typeface="Times New Roman" pitchFamily="18" charset="0"/>
                <a:cs typeface="Times New Roman" pitchFamily="18" charset="0"/>
                <a:hlinkClick r:id="rId2" action="ppaction://hlinksldjump"/>
              </a:rPr>
              <a:t>шығу</a:t>
            </a:r>
            <a:endParaRPr lang="ru-RU" b="1" cap="all" dirty="0">
              <a:solidFill>
                <a:schemeClr val="accent1">
                  <a:lumMod val="75000"/>
                </a:schemeClr>
              </a:solidFill>
              <a:latin typeface="Times New Roman" pitchFamily="18" charset="0"/>
              <a:cs typeface="Times New Roman" pitchFamily="18" charset="0"/>
            </a:endParaRPr>
          </a:p>
        </p:txBody>
      </p:sp>
      <p:pic>
        <p:nvPicPr>
          <p:cNvPr id="2050" name="Picture 2" descr="E:\картинки\ny_32.gif">
            <a:hlinkClick r:id="" action="ppaction://noaction"/>
          </p:cNvPr>
          <p:cNvPicPr>
            <a:picLocks noChangeAspect="1" noChangeArrowheads="1"/>
          </p:cNvPicPr>
          <p:nvPr/>
        </p:nvPicPr>
        <p:blipFill>
          <a:blip r:embed="rId3"/>
          <a:srcRect l="50000"/>
          <a:stretch>
            <a:fillRect/>
          </a:stretch>
        </p:blipFill>
        <p:spPr bwMode="auto">
          <a:xfrm>
            <a:off x="3357554" y="2071678"/>
            <a:ext cx="2484885" cy="3500462"/>
          </a:xfrm>
          <a:prstGeom prst="roundRect">
            <a:avLst/>
          </a:prstGeom>
          <a:noFill/>
        </p:spPr>
      </p:pic>
      <p:sp>
        <p:nvSpPr>
          <p:cNvPr id="4" name="TextBox 3"/>
          <p:cNvSpPr txBox="1"/>
          <p:nvPr/>
        </p:nvSpPr>
        <p:spPr>
          <a:xfrm>
            <a:off x="1785918" y="642918"/>
            <a:ext cx="5500726" cy="2428892"/>
          </a:xfrm>
          <a:prstGeom prst="rect">
            <a:avLst/>
          </a:prstGeom>
          <a:noFill/>
        </p:spPr>
        <p:txBody>
          <a:bodyPr wrap="square" rtlCol="0">
            <a:prstTxWarp prst="textArchUp">
              <a:avLst/>
            </a:prstTxWarp>
            <a:spAutoFit/>
          </a:bodyPr>
          <a:lstStyle/>
          <a:p>
            <a:pPr algn="ctr"/>
            <a:r>
              <a:rPr lang="kk-KZ" sz="3600" b="1" cap="all" dirty="0" smtClean="0">
                <a:solidFill>
                  <a:srgbClr val="C00000"/>
                </a:solidFill>
                <a:latin typeface="Arial" pitchFamily="34" charset="0"/>
                <a:cs typeface="Arial" pitchFamily="34" charset="0"/>
                <a:hlinkClick r:id="" action="ppaction://noaction"/>
              </a:rPr>
              <a:t>Сиқырлы алақандар</a:t>
            </a:r>
            <a:endParaRPr lang="ru-RU" sz="3600" b="1" cap="all" dirty="0">
              <a:solidFill>
                <a:srgbClr val="C00000"/>
              </a:solidFill>
              <a:latin typeface="Arial" pitchFamily="34" charset="0"/>
              <a:cs typeface="Arial" pitchFamily="34" charset="0"/>
            </a:endParaRPr>
          </a:p>
        </p:txBody>
      </p:sp>
      <p:pic>
        <p:nvPicPr>
          <p:cNvPr id="5" name="Picture 2" descr="E:\картинки\ny_32.gif">
            <a:hlinkClick r:id="" action="ppaction://noaction"/>
          </p:cNvPr>
          <p:cNvPicPr>
            <a:picLocks noChangeAspect="1" noChangeArrowheads="1"/>
          </p:cNvPicPr>
          <p:nvPr/>
        </p:nvPicPr>
        <p:blipFill>
          <a:blip r:embed="rId3">
            <a:clrChange>
              <a:clrFrom>
                <a:srgbClr val="FFFFFF"/>
              </a:clrFrom>
              <a:clrTo>
                <a:srgbClr val="FFFFFF">
                  <a:alpha val="0"/>
                </a:srgbClr>
              </a:clrTo>
            </a:clrChange>
            <a:duotone>
              <a:prstClr val="black"/>
              <a:schemeClr val="accent3">
                <a:tint val="45000"/>
                <a:satMod val="400000"/>
              </a:schemeClr>
            </a:duotone>
          </a:blip>
          <a:srcRect l="50000"/>
          <a:stretch>
            <a:fillRect/>
          </a:stretch>
        </p:blipFill>
        <p:spPr bwMode="auto">
          <a:xfrm>
            <a:off x="6858016" y="4214819"/>
            <a:ext cx="1493697" cy="1714512"/>
          </a:xfrm>
          <a:prstGeom prst="roundRect">
            <a:avLst/>
          </a:prstGeom>
          <a:noFill/>
        </p:spPr>
      </p:pic>
      <p:pic>
        <p:nvPicPr>
          <p:cNvPr id="6" name="Picture 2" descr="E:\картинки\ny_32.gif">
            <a:hlinkClick r:id="" action="ppaction://noaction"/>
          </p:cNvPr>
          <p:cNvPicPr>
            <a:picLocks noChangeAspect="1" noChangeArrowheads="1"/>
          </p:cNvPicPr>
          <p:nvPr/>
        </p:nvPicPr>
        <p:blipFill>
          <a:blip r:embed="rId3">
            <a:clrChange>
              <a:clrFrom>
                <a:srgbClr val="FFFFFF"/>
              </a:clrFrom>
              <a:clrTo>
                <a:srgbClr val="FFFFFF">
                  <a:alpha val="0"/>
                </a:srgbClr>
              </a:clrTo>
            </a:clrChange>
            <a:duotone>
              <a:prstClr val="black"/>
              <a:schemeClr val="accent2">
                <a:tint val="45000"/>
                <a:satMod val="400000"/>
              </a:schemeClr>
            </a:duotone>
          </a:blip>
          <a:srcRect l="50000"/>
          <a:stretch>
            <a:fillRect/>
          </a:stretch>
        </p:blipFill>
        <p:spPr bwMode="auto">
          <a:xfrm>
            <a:off x="7000892" y="1214422"/>
            <a:ext cx="1493697" cy="1714512"/>
          </a:xfrm>
          <a:prstGeom prst="roundRect">
            <a:avLst/>
          </a:prstGeom>
          <a:noFill/>
        </p:spPr>
      </p:pic>
      <p:pic>
        <p:nvPicPr>
          <p:cNvPr id="7" name="Picture 2" descr="E:\картинки\ny_32.gif">
            <a:hlinkClick r:id="" action="ppaction://noaction"/>
          </p:cNvPr>
          <p:cNvPicPr>
            <a:picLocks noChangeAspect="1" noChangeArrowheads="1"/>
          </p:cNvPicPr>
          <p:nvPr/>
        </p:nvPicPr>
        <p:blipFill>
          <a:blip r:embed="rId3">
            <a:clrChange>
              <a:clrFrom>
                <a:srgbClr val="FFFFFF"/>
              </a:clrFrom>
              <a:clrTo>
                <a:srgbClr val="FFFFFF">
                  <a:alpha val="0"/>
                </a:srgbClr>
              </a:clrTo>
            </a:clrChange>
            <a:duotone>
              <a:prstClr val="black"/>
              <a:schemeClr val="accent5">
                <a:tint val="45000"/>
                <a:satMod val="400000"/>
              </a:schemeClr>
            </a:duotone>
          </a:blip>
          <a:srcRect l="50000"/>
          <a:stretch>
            <a:fillRect/>
          </a:stretch>
        </p:blipFill>
        <p:spPr bwMode="auto">
          <a:xfrm flipH="1">
            <a:off x="1142976" y="4000504"/>
            <a:ext cx="1214446" cy="1885935"/>
          </a:xfrm>
          <a:prstGeom prst="roundRect">
            <a:avLst/>
          </a:prstGeom>
          <a:noFill/>
        </p:spPr>
      </p:pic>
      <p:pic>
        <p:nvPicPr>
          <p:cNvPr id="8" name="Picture 2" descr="E:\картинки\ny_32.gif">
            <a:hlinkClick r:id="" action="ppaction://noaction"/>
          </p:cNvPr>
          <p:cNvPicPr>
            <a:picLocks noChangeAspect="1" noChangeArrowheads="1"/>
          </p:cNvPicPr>
          <p:nvPr/>
        </p:nvPicPr>
        <p:blipFill>
          <a:blip r:embed="rId3">
            <a:clrChange>
              <a:clrFrom>
                <a:srgbClr val="FFFFFF"/>
              </a:clrFrom>
              <a:clrTo>
                <a:srgbClr val="FFFFFF">
                  <a:alpha val="0"/>
                </a:srgbClr>
              </a:clrTo>
            </a:clrChange>
            <a:duotone>
              <a:schemeClr val="accent6">
                <a:shade val="45000"/>
                <a:satMod val="135000"/>
              </a:schemeClr>
              <a:prstClr val="white"/>
            </a:duotone>
          </a:blip>
          <a:srcRect l="50000"/>
          <a:stretch>
            <a:fillRect/>
          </a:stretch>
        </p:blipFill>
        <p:spPr bwMode="auto">
          <a:xfrm flipH="1">
            <a:off x="785786" y="1142984"/>
            <a:ext cx="1285916" cy="1885935"/>
          </a:xfrm>
          <a:prstGeom prst="round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трелка влево 1">
            <a:hlinkClick r:id="rId2" action="ppaction://hlinksldjump"/>
          </p:cNvPr>
          <p:cNvSpPr/>
          <p:nvPr/>
        </p:nvSpPr>
        <p:spPr>
          <a:xfrm>
            <a:off x="142844" y="5929330"/>
            <a:ext cx="1285884" cy="785818"/>
          </a:xfrm>
          <a:prstGeom prst="leftArrow">
            <a:avLst/>
          </a:prstGeom>
          <a:solidFill>
            <a:srgbClr val="99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b="1" cap="all" dirty="0" smtClean="0">
                <a:solidFill>
                  <a:schemeClr val="accent1">
                    <a:lumMod val="75000"/>
                  </a:schemeClr>
                </a:solidFill>
                <a:latin typeface="Times New Roman" pitchFamily="18" charset="0"/>
                <a:cs typeface="Times New Roman" pitchFamily="18" charset="0"/>
                <a:hlinkClick r:id="rId2" action="ppaction://hlinksldjump"/>
              </a:rPr>
              <a:t>шығу</a:t>
            </a:r>
            <a:endParaRPr lang="ru-RU" b="1" cap="all" dirty="0">
              <a:solidFill>
                <a:schemeClr val="accent1">
                  <a:lumMod val="75000"/>
                </a:schemeClr>
              </a:solidFill>
              <a:latin typeface="Times New Roman" pitchFamily="18" charset="0"/>
              <a:cs typeface="Times New Roman" pitchFamily="18" charset="0"/>
            </a:endParaRPr>
          </a:p>
        </p:txBody>
      </p:sp>
      <p:pic>
        <p:nvPicPr>
          <p:cNvPr id="3075" name="Picture 3" descr="F:\сканер нургуль\прррпппа 001.jpg"/>
          <p:cNvPicPr>
            <a:picLocks noChangeAspect="1" noChangeArrowheads="1"/>
          </p:cNvPicPr>
          <p:nvPr/>
        </p:nvPicPr>
        <p:blipFill>
          <a:blip r:embed="rId3" cstate="print"/>
          <a:srcRect/>
          <a:stretch>
            <a:fillRect/>
          </a:stretch>
        </p:blipFill>
        <p:spPr bwMode="auto">
          <a:xfrm rot="999474">
            <a:off x="5429256" y="714356"/>
            <a:ext cx="1928826" cy="2483485"/>
          </a:xfrm>
          <a:prstGeom prst="rect">
            <a:avLst/>
          </a:prstGeom>
          <a:solidFill>
            <a:srgbClr val="FFFFFF">
              <a:shade val="85000"/>
            </a:srgbClr>
          </a:solidFill>
          <a:ln w="190500" cap="sq">
            <a:solidFill>
              <a:srgbClr val="FFFF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 name="Picture 2" descr="E:\картинки\imgpreviewғғ.jpeg"/>
          <p:cNvPicPr>
            <a:picLocks noChangeAspect="1" noChangeArrowheads="1"/>
          </p:cNvPicPr>
          <p:nvPr/>
        </p:nvPicPr>
        <p:blipFill>
          <a:blip r:embed="rId4"/>
          <a:srcRect/>
          <a:stretch>
            <a:fillRect/>
          </a:stretch>
        </p:blipFill>
        <p:spPr bwMode="auto">
          <a:xfrm rot="21297127">
            <a:off x="1214414" y="785794"/>
            <a:ext cx="2732504" cy="1928826"/>
          </a:xfrm>
          <a:prstGeom prst="rect">
            <a:avLst/>
          </a:prstGeom>
          <a:solidFill>
            <a:srgbClr val="FFFFFF">
              <a:shade val="85000"/>
            </a:srgbClr>
          </a:solidFill>
          <a:ln w="190500" cap="sq">
            <a:solidFill>
              <a:schemeClr val="accent6">
                <a:lumMod val="75000"/>
              </a:schemeClr>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076" name="Picture 4" descr="E:\картинки\imgpreview,,.jpeg"/>
          <p:cNvPicPr>
            <a:picLocks noChangeAspect="1" noChangeArrowheads="1"/>
          </p:cNvPicPr>
          <p:nvPr/>
        </p:nvPicPr>
        <p:blipFill>
          <a:blip r:embed="rId5"/>
          <a:srcRect t="6667" b="10000"/>
          <a:stretch>
            <a:fillRect/>
          </a:stretch>
        </p:blipFill>
        <p:spPr bwMode="auto">
          <a:xfrm rot="206630">
            <a:off x="500034" y="3500438"/>
            <a:ext cx="2257425" cy="1785950"/>
          </a:xfrm>
          <a:prstGeom prst="rect">
            <a:avLst/>
          </a:prstGeom>
          <a:solidFill>
            <a:srgbClr val="FFFFFF">
              <a:shade val="85000"/>
            </a:srgbClr>
          </a:solidFill>
          <a:ln w="190500" cap="sq">
            <a:solidFill>
              <a:schemeClr val="accent1"/>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 name="Picture 2" descr="F:\сканер нургуль\прррпппа.jpg"/>
          <p:cNvPicPr>
            <a:picLocks noChangeAspect="1" noChangeArrowheads="1"/>
          </p:cNvPicPr>
          <p:nvPr/>
        </p:nvPicPr>
        <p:blipFill>
          <a:blip r:embed="rId6" cstate="print"/>
          <a:srcRect/>
          <a:stretch>
            <a:fillRect/>
          </a:stretch>
        </p:blipFill>
        <p:spPr bwMode="auto">
          <a:xfrm rot="10800000">
            <a:off x="3643306" y="3714752"/>
            <a:ext cx="1928826" cy="2500330"/>
          </a:xfrm>
          <a:prstGeom prst="rect">
            <a:avLst/>
          </a:prstGeom>
          <a:solidFill>
            <a:srgbClr val="FFFFFF">
              <a:shade val="85000"/>
            </a:srgbClr>
          </a:solidFill>
          <a:ln w="190500" cap="sq">
            <a:solidFill>
              <a:srgbClr val="99CC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077" name="Picture 5" descr="E:\картинки\image_20609.jpg"/>
          <p:cNvPicPr>
            <a:picLocks noChangeAspect="1" noChangeArrowheads="1"/>
          </p:cNvPicPr>
          <p:nvPr/>
        </p:nvPicPr>
        <p:blipFill>
          <a:blip r:embed="rId7"/>
          <a:srcRect/>
          <a:stretch>
            <a:fillRect/>
          </a:stretch>
        </p:blipFill>
        <p:spPr bwMode="auto">
          <a:xfrm>
            <a:off x="6572264" y="4000504"/>
            <a:ext cx="2367881" cy="17859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492896"/>
            <a:ext cx="8229600" cy="1143000"/>
          </a:xfrm>
        </p:spPr>
        <p:txBody>
          <a:bodyPr>
            <a:noAutofit/>
          </a:bodyPr>
          <a:lstStyle/>
          <a:p>
            <a:r>
              <a:rPr lang="kk-KZ" sz="6000" i="1" dirty="0" smtClean="0">
                <a:solidFill>
                  <a:srgbClr val="0070C0"/>
                </a:solidFill>
                <a:latin typeface="Times New Roman" panose="02020603050405020304" pitchFamily="18" charset="0"/>
                <a:cs typeface="Times New Roman" panose="02020603050405020304" pitchFamily="18" charset="0"/>
              </a:rPr>
              <a:t>НАЗАРЛАРЫҢЫЗҒА РАХМЕТ</a:t>
            </a:r>
            <a:endParaRPr lang="ru-RU" sz="6000" i="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000044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Натуральные материалы">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A2BEDC8B-F191-493B-BA33-0F4F800A89D3}"/>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TM10001114[[fn=Галерея]]</Template>
  <TotalTime>469</TotalTime>
  <Words>405</Words>
  <Application>Microsoft Office PowerPoint</Application>
  <PresentationFormat>Экран (4:3)</PresentationFormat>
  <Paragraphs>48</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Натуральные материалы</vt:lpstr>
      <vt:lpstr>Презентация PowerPoint</vt:lpstr>
      <vt:lpstr>Презентация PowerPoint</vt:lpstr>
      <vt:lpstr>Презентация PowerPoint</vt:lpstr>
      <vt:lpstr>Презентация PowerPoint</vt:lpstr>
      <vt:lpstr>Миға шабуыл әдісі</vt:lpstr>
      <vt:lpstr>Презентация PowerPoint</vt:lpstr>
      <vt:lpstr>Эмпатия әдісі</vt:lpstr>
      <vt:lpstr>Презентация PowerPoint</vt:lpstr>
      <vt:lpstr>Презентация PowerPoint</vt:lpstr>
      <vt:lpstr>Презентация PowerPoint</vt:lpstr>
      <vt:lpstr>Презентация PowerPoint</vt:lpstr>
      <vt:lpstr>НАЗАРЛАРЫҢЫЗҒА РАХМЕТ</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cp:lastModifiedBy>User</cp:lastModifiedBy>
  <cp:revision>66</cp:revision>
  <cp:lastPrinted>2021-05-06T04:24:26Z</cp:lastPrinted>
  <dcterms:modified xsi:type="dcterms:W3CDTF">2021-09-03T10:15:56Z</dcterms:modified>
</cp:coreProperties>
</file>